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8" r:id="rId4"/>
    <p:sldId id="260" r:id="rId5"/>
    <p:sldId id="259" r:id="rId6"/>
    <p:sldId id="267" r:id="rId7"/>
    <p:sldId id="263" r:id="rId8"/>
    <p:sldId id="265" r:id="rId9"/>
    <p:sldId id="266" r:id="rId10"/>
    <p:sldId id="268" r:id="rId11"/>
    <p:sldId id="270" r:id="rId12"/>
    <p:sldId id="271" r:id="rId13"/>
    <p:sldId id="272" r:id="rId14"/>
    <p:sldId id="274" r:id="rId15"/>
    <p:sldId id="275" r:id="rId16"/>
    <p:sldId id="276" r:id="rId17"/>
    <p:sldId id="269" r:id="rId18"/>
    <p:sldId id="277" r:id="rId19"/>
    <p:sldId id="278" r:id="rId20"/>
    <p:sldId id="279" r:id="rId21"/>
    <p:sldId id="281" r:id="rId22"/>
    <p:sldId id="280" r:id="rId23"/>
    <p:sldId id="282" r:id="rId24"/>
    <p:sldId id="283" r:id="rId25"/>
    <p:sldId id="285" r:id="rId26"/>
    <p:sldId id="286" r:id="rId27"/>
    <p:sldId id="287" r:id="rId28"/>
    <p:sldId id="289" r:id="rId29"/>
    <p:sldId id="291" r:id="rId30"/>
    <p:sldId id="290" r:id="rId31"/>
    <p:sldId id="292" r:id="rId32"/>
    <p:sldId id="293" r:id="rId33"/>
    <p:sldId id="294" r:id="rId34"/>
    <p:sldId id="295" r:id="rId35"/>
    <p:sldId id="296" r:id="rId36"/>
    <p:sldId id="297" r:id="rId37"/>
    <p:sldId id="298" r:id="rId38"/>
    <p:sldId id="299" r:id="rId39"/>
    <p:sldId id="300" r:id="rId40"/>
    <p:sldId id="301" r:id="rId41"/>
    <p:sldId id="303" r:id="rId42"/>
    <p:sldId id="304" r:id="rId43"/>
    <p:sldId id="305" r:id="rId44"/>
    <p:sldId id="26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50" autoAdjust="0"/>
    <p:restoredTop sz="89928" autoAdjust="0"/>
  </p:normalViewPr>
  <p:slideViewPr>
    <p:cSldViewPr snapToGrid="0">
      <p:cViewPr varScale="1">
        <p:scale>
          <a:sx n="100" d="100"/>
          <a:sy n="100" d="100"/>
        </p:scale>
        <p:origin x="85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G:\University%20Documents\Notes\PPE\Shared%20Notes\Economics\Dissertation\Dissertation%20Presentation%20Shee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G:\University%20Documents\Notes\PPE\Shared%20Notes\Economics\Dissertation\Dissertation%20Presentation%20Shee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G:\University%20Documents\Notes\PPE\Shared%20Notes\Economics\Dissertation\Dissertation%20Presentation%20Shee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G:\University%20Documents\Notes\PPE\Shared%20Notes\Economics\Dissertation\Dissertation%20Variabl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dmin\Downloads\series-130525%20(1).xls"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GB" sz="1600" b="1" i="0" u="none" strike="noStrike" kern="1200" cap="all" spc="120" normalizeH="0" baseline="0">
                <a:solidFill>
                  <a:sysClr val="windowText" lastClr="000000">
                    <a:lumMod val="65000"/>
                    <a:lumOff val="35000"/>
                  </a:sysClr>
                </a:solidFill>
              </a:rPr>
              <a:t>Evolution of median wages and labour productivity in the UK, 1997=100</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Median Wage adj. using CPI</c:v>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'Median Wage and Productivity'!$B$1:$X$1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'Median Wage and Productivity'!$B$10:$X$10</c:f>
              <c:numCache>
                <c:formatCode>General</c:formatCode>
                <c:ptCount val="23"/>
                <c:pt idx="0">
                  <c:v>100</c:v>
                </c:pt>
                <c:pt idx="1">
                  <c:v>102.49352383071371</c:v>
                </c:pt>
                <c:pt idx="2">
                  <c:v>105.33970773736776</c:v>
                </c:pt>
                <c:pt idx="3">
                  <c:v>108.15270365708216</c:v>
                </c:pt>
                <c:pt idx="4">
                  <c:v>111.54526166902404</c:v>
                </c:pt>
                <c:pt idx="5">
                  <c:v>114.72276278442799</c:v>
                </c:pt>
                <c:pt idx="6">
                  <c:v>117.53702333336454</c:v>
                </c:pt>
                <c:pt idx="7">
                  <c:v>120.01848924388236</c:v>
                </c:pt>
                <c:pt idx="8">
                  <c:v>121.36835413923689</c:v>
                </c:pt>
                <c:pt idx="9">
                  <c:v>122.97744882659192</c:v>
                </c:pt>
                <c:pt idx="10">
                  <c:v>123.99978558805935</c:v>
                </c:pt>
                <c:pt idx="11">
                  <c:v>124.43669227776212</c:v>
                </c:pt>
                <c:pt idx="12">
                  <c:v>126.17180226765666</c:v>
                </c:pt>
                <c:pt idx="13">
                  <c:v>123.66191077401125</c:v>
                </c:pt>
                <c:pt idx="14">
                  <c:v>118.15358195348441</c:v>
                </c:pt>
                <c:pt idx="15">
                  <c:v>116.38159802304</c:v>
                </c:pt>
                <c:pt idx="16">
                  <c:v>116.66640340611291</c:v>
                </c:pt>
                <c:pt idx="17">
                  <c:v>115.2138613861386</c:v>
                </c:pt>
                <c:pt idx="18">
                  <c:v>116.8002828854314</c:v>
                </c:pt>
                <c:pt idx="19">
                  <c:v>119.72992447492726</c:v>
                </c:pt>
                <c:pt idx="20">
                  <c:v>119.57613694500148</c:v>
                </c:pt>
                <c:pt idx="21">
                  <c:v>119.56210190019404</c:v>
                </c:pt>
                <c:pt idx="22">
                  <c:v>122.1456256412813</c:v>
                </c:pt>
              </c:numCache>
            </c:numRef>
          </c:val>
          <c:smooth val="0"/>
          <c:extLst>
            <c:ext xmlns:c16="http://schemas.microsoft.com/office/drawing/2014/chart" uri="{C3380CC4-5D6E-409C-BE32-E72D297353CC}">
              <c16:uniqueId val="{00000000-16C0-4F0E-BABF-4A2E3367AE7A}"/>
            </c:ext>
          </c:extLst>
        </c:ser>
        <c:ser>
          <c:idx val="1"/>
          <c:order val="1"/>
          <c:tx>
            <c:v>Labour Productivity adj. using GDP deflator</c:v>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'Median Wage and Productivity'!$B$1:$X$1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'Median Wage and Productivity'!$B$11:$X$11</c:f>
              <c:numCache>
                <c:formatCode>General</c:formatCode>
                <c:ptCount val="23"/>
                <c:pt idx="0">
                  <c:v>100</c:v>
                </c:pt>
                <c:pt idx="1">
                  <c:v>102.89224530396781</c:v>
                </c:pt>
                <c:pt idx="2">
                  <c:v>105.22151153897393</c:v>
                </c:pt>
                <c:pt idx="3">
                  <c:v>110.11689607230856</c:v>
                </c:pt>
                <c:pt idx="4">
                  <c:v>111.95550939981267</c:v>
                </c:pt>
                <c:pt idx="5">
                  <c:v>114.24492211450895</c:v>
                </c:pt>
                <c:pt idx="6">
                  <c:v>117.3349258161599</c:v>
                </c:pt>
                <c:pt idx="7">
                  <c:v>119.05388346952415</c:v>
                </c:pt>
                <c:pt idx="8">
                  <c:v>121.5062201622256</c:v>
                </c:pt>
                <c:pt idx="9">
                  <c:v>123.6699599543396</c:v>
                </c:pt>
                <c:pt idx="10">
                  <c:v>126.42223712040463</c:v>
                </c:pt>
                <c:pt idx="11">
                  <c:v>125.72315108708702</c:v>
                </c:pt>
                <c:pt idx="12">
                  <c:v>122.786133586068</c:v>
                </c:pt>
                <c:pt idx="13">
                  <c:v>125.14436710263364</c:v>
                </c:pt>
                <c:pt idx="14">
                  <c:v>126.53838841351332</c:v>
                </c:pt>
                <c:pt idx="15">
                  <c:v>125.77824998745741</c:v>
                </c:pt>
                <c:pt idx="16">
                  <c:v>125.45270750400881</c:v>
                </c:pt>
                <c:pt idx="17">
                  <c:v>126.1136535895529</c:v>
                </c:pt>
                <c:pt idx="18">
                  <c:v>126.50842591402574</c:v>
                </c:pt>
                <c:pt idx="19">
                  <c:v>127.21991209652354</c:v>
                </c:pt>
                <c:pt idx="20">
                  <c:v>129.69831118789767</c:v>
                </c:pt>
                <c:pt idx="21">
                  <c:v>130.11789103027519</c:v>
                </c:pt>
                <c:pt idx="22">
                  <c:v>130.42245188085167</c:v>
                </c:pt>
              </c:numCache>
            </c:numRef>
          </c:val>
          <c:smooth val="0"/>
          <c:extLst>
            <c:ext xmlns:c16="http://schemas.microsoft.com/office/drawing/2014/chart" uri="{C3380CC4-5D6E-409C-BE32-E72D297353CC}">
              <c16:uniqueId val="{00000001-16C0-4F0E-BABF-4A2E3367AE7A}"/>
            </c:ext>
          </c:extLst>
        </c:ser>
        <c:dLbls>
          <c:showLegendKey val="0"/>
          <c:showVal val="0"/>
          <c:showCatName val="0"/>
          <c:showSerName val="0"/>
          <c:showPercent val="0"/>
          <c:showBubbleSize val="0"/>
        </c:dLbls>
        <c:dropLines>
          <c:spPr>
            <a:ln w="9525">
              <a:solidFill>
                <a:schemeClr val="tx1">
                  <a:lumMod val="35000"/>
                  <a:lumOff val="65000"/>
                </a:schemeClr>
              </a:solidFill>
            </a:ln>
            <a:effectLst/>
          </c:spPr>
        </c:dropLines>
        <c:marker val="1"/>
        <c:smooth val="0"/>
        <c:axId val="602769184"/>
        <c:axId val="602769664"/>
      </c:lineChart>
      <c:catAx>
        <c:axId val="602769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400" b="0" i="0" u="none" strike="noStrike" kern="1200" cap="all" spc="120" normalizeH="0" baseline="0">
                <a:solidFill>
                  <a:schemeClr val="tx1">
                    <a:lumMod val="65000"/>
                    <a:lumOff val="35000"/>
                  </a:schemeClr>
                </a:solidFill>
                <a:latin typeface="+mn-lt"/>
                <a:ea typeface="+mn-ea"/>
                <a:cs typeface="+mn-cs"/>
              </a:defRPr>
            </a:pPr>
            <a:endParaRPr lang="en-US"/>
          </a:p>
        </c:txPr>
        <c:crossAx val="602769664"/>
        <c:crosses val="autoZero"/>
        <c:auto val="1"/>
        <c:lblAlgn val="ctr"/>
        <c:lblOffset val="100"/>
        <c:noMultiLvlLbl val="0"/>
      </c:catAx>
      <c:valAx>
        <c:axId val="602769664"/>
        <c:scaling>
          <c:orientation val="minMax"/>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cap="all" baseline="0">
                    <a:solidFill>
                      <a:schemeClr val="tx1">
                        <a:lumMod val="65000"/>
                        <a:lumOff val="35000"/>
                      </a:schemeClr>
                    </a:solidFill>
                    <a:latin typeface="+mn-lt"/>
                    <a:ea typeface="+mn-ea"/>
                    <a:cs typeface="+mn-cs"/>
                  </a:defRPr>
                </a:pPr>
                <a:r>
                  <a:rPr lang="en-GB" sz="1400" dirty="0">
                    <a:latin typeface="+mn-lt"/>
                  </a:rPr>
                  <a:t>Index (1997=100)</a:t>
                </a:r>
              </a:p>
            </c:rich>
          </c:tx>
          <c:overlay val="0"/>
          <c:spPr>
            <a:noFill/>
            <a:ln>
              <a:noFill/>
            </a:ln>
            <a:effectLst/>
          </c:spPr>
          <c:txPr>
            <a:bodyPr rot="-5400000" spcFirstLastPara="1" vertOverflow="ellipsis" vert="horz" wrap="square" anchor="ctr" anchorCtr="1"/>
            <a:lstStyle/>
            <a:p>
              <a:pPr>
                <a:defRPr sz="14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0276918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GB"/>
              <a:t>Productivity and Pay, 1997-2019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9.4373724117818608E-2"/>
          <c:y val="0.23706109578892892"/>
          <c:w val="0.6905647352067863"/>
          <c:h val="0.646443480853921"/>
        </c:manualLayout>
      </c:layout>
      <c:barChart>
        <c:barDir val="col"/>
        <c:grouping val="clustered"/>
        <c:varyColors val="0"/>
        <c:dLbls>
          <c:showLegendKey val="0"/>
          <c:showVal val="0"/>
          <c:showCatName val="0"/>
          <c:showSerName val="0"/>
          <c:showPercent val="0"/>
          <c:showBubbleSize val="0"/>
        </c:dLbls>
        <c:gapWidth val="300"/>
        <c:axId val="1552143023"/>
        <c:axId val="1552142543"/>
        <c:extLst>
          <c:ext xmlns:c15="http://schemas.microsoft.com/office/drawing/2012/chart" uri="{02D57815-91ED-43cb-92C2-25804820EDAC}">
            <c15:filteredBarSeries>
              <c15:ser>
                <c:idx val="5"/>
                <c:order val="4"/>
                <c:tx>
                  <c:strRef>
                    <c:extLst>
                      <c:ext uri="{02D57815-91ED-43cb-92C2-25804820EDAC}">
                        <c15:formulaRef>
                          <c15:sqref>'Mean Median and Prod GDP'!$A$15</c15:sqref>
                        </c15:formulaRef>
                      </c:ext>
                    </c:extLst>
                    <c:strCache>
                      <c:ptCount val="1"/>
                      <c:pt idx="0">
                        <c:v>Change in labour share</c:v>
                      </c:pt>
                    </c:strCache>
                  </c:strRef>
                </c:tx>
                <c:spPr>
                  <a:solidFill>
                    <a:schemeClr val="accent3">
                      <a:lumMod val="40000"/>
                      <a:lumOff val="60000"/>
                    </a:schemeClr>
                  </a:solidFill>
                  <a:ln>
                    <a:noFill/>
                  </a:ln>
                  <a:effectLst/>
                </c:spPr>
                <c:invertIfNegative val="0"/>
                <c:cat>
                  <c:strRef>
                    <c:extLst>
                      <c:ext uri="{02D57815-91ED-43cb-92C2-25804820EDAC}">
                        <c15:formulaRef>
                          <c15:sqref>'Mean Median and Prod GDP'!$B$1:$X$1</c15:sqref>
                        </c15:formulaRef>
                      </c:ext>
                    </c:extLst>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extLst>
                      <c:ext uri="{02D57815-91ED-43cb-92C2-25804820EDAC}">
                        <c15:formulaRef>
                          <c15:sqref>'Mean Median and Prod GDP'!$B$15:$X$15</c15:sqref>
                        </c15:formulaRef>
                      </c:ext>
                    </c:extLst>
                    <c:numCache>
                      <c:formatCode>#,##0.00</c:formatCode>
                      <c:ptCount val="23"/>
                      <c:pt idx="0" formatCode="General">
                        <c:v>0</c:v>
                      </c:pt>
                      <c:pt idx="1">
                        <c:v>0.57258856850005202</c:v>
                      </c:pt>
                      <c:pt idx="2">
                        <c:v>4.51424773816791</c:v>
                      </c:pt>
                      <c:pt idx="3">
                        <c:v>1.9516308649174761</c:v>
                      </c:pt>
                      <c:pt idx="4">
                        <c:v>2.0827785059938435</c:v>
                      </c:pt>
                      <c:pt idx="5">
                        <c:v>-2.0953202114499589</c:v>
                      </c:pt>
                      <c:pt idx="6">
                        <c:v>-1.1020758347412993</c:v>
                      </c:pt>
                      <c:pt idx="7">
                        <c:v>1.7342110152537913</c:v>
                      </c:pt>
                      <c:pt idx="8">
                        <c:v>-0.45477104469973995</c:v>
                      </c:pt>
                      <c:pt idx="9">
                        <c:v>0.99138766753316077</c:v>
                      </c:pt>
                      <c:pt idx="10">
                        <c:v>1.5143589526251446</c:v>
                      </c:pt>
                      <c:pt idx="11">
                        <c:v>-2.4572920875892095</c:v>
                      </c:pt>
                      <c:pt idx="12">
                        <c:v>0.36366510637485305</c:v>
                      </c:pt>
                      <c:pt idx="13">
                        <c:v>-1.0171150644645479</c:v>
                      </c:pt>
                      <c:pt idx="14">
                        <c:v>-0.71966033582214095</c:v>
                      </c:pt>
                      <c:pt idx="15">
                        <c:v>-1.27526740255459</c:v>
                      </c:pt>
                      <c:pt idx="16">
                        <c:v>-0.14349091343672171</c:v>
                      </c:pt>
                      <c:pt idx="17">
                        <c:v>-2.0482700444965189</c:v>
                      </c:pt>
                      <c:pt idx="18">
                        <c:v>1.2074850147318017</c:v>
                      </c:pt>
                      <c:pt idx="19">
                        <c:v>0.42347678035910974</c:v>
                      </c:pt>
                      <c:pt idx="20">
                        <c:v>-0.89442619383977728</c:v>
                      </c:pt>
                      <c:pt idx="21">
                        <c:v>1.4218732340462168</c:v>
                      </c:pt>
                      <c:pt idx="22">
                        <c:v>0.19725941559744342</c:v>
                      </c:pt>
                    </c:numCache>
                  </c:numRef>
                </c:val>
                <c:extLst>
                  <c:ext xmlns:c16="http://schemas.microsoft.com/office/drawing/2014/chart" uri="{C3380CC4-5D6E-409C-BE32-E72D297353CC}">
                    <c16:uniqueId val="{00000006-D669-472D-8BBC-8C37C320C5FB}"/>
                  </c:ext>
                </c:extLst>
              </c15:ser>
            </c15:filteredBarSeries>
          </c:ext>
        </c:extLst>
      </c:barChart>
      <c:lineChart>
        <c:grouping val="standard"/>
        <c:varyColors val="0"/>
        <c:ser>
          <c:idx val="2"/>
          <c:order val="2"/>
          <c:tx>
            <c:v>Median Wage adj. with consumer prices</c:v>
          </c:tx>
          <c:spPr>
            <a:ln w="28575" cap="rnd">
              <a:solidFill>
                <a:schemeClr val="accent4">
                  <a:lumMod val="50000"/>
                </a:schemeClr>
              </a:solidFill>
              <a:round/>
            </a:ln>
            <a:effectLst/>
          </c:spPr>
          <c:marker>
            <c:symbol val="circle"/>
            <c:size val="5"/>
            <c:spPr>
              <a:solidFill>
                <a:schemeClr val="accent4">
                  <a:lumMod val="50000"/>
                </a:schemeClr>
              </a:solidFill>
              <a:ln w="9525">
                <a:solidFill>
                  <a:schemeClr val="accent4">
                    <a:lumMod val="50000"/>
                  </a:schemeClr>
                </a:solidFill>
              </a:ln>
              <a:effectLst/>
            </c:spPr>
          </c:marker>
          <c:cat>
            <c:strRef>
              <c:f>'Mean Median and Prod GDP'!$B$1:$X$1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'Mean Median and Prod GDP'!$B$12:$X$12</c:f>
              <c:numCache>
                <c:formatCode>General</c:formatCode>
                <c:ptCount val="23"/>
                <c:pt idx="0">
                  <c:v>100</c:v>
                </c:pt>
                <c:pt idx="1">
                  <c:v>102.49352383071371</c:v>
                </c:pt>
                <c:pt idx="2">
                  <c:v>105.33970773736776</c:v>
                </c:pt>
                <c:pt idx="3">
                  <c:v>108.15270365708216</c:v>
                </c:pt>
                <c:pt idx="4">
                  <c:v>111.54526166902404</c:v>
                </c:pt>
                <c:pt idx="5">
                  <c:v>114.72276278442799</c:v>
                </c:pt>
                <c:pt idx="6">
                  <c:v>117.53702333336454</c:v>
                </c:pt>
                <c:pt idx="7">
                  <c:v>120.01848924388236</c:v>
                </c:pt>
                <c:pt idx="8">
                  <c:v>121.36835413923689</c:v>
                </c:pt>
                <c:pt idx="9">
                  <c:v>122.97744882659192</c:v>
                </c:pt>
                <c:pt idx="10">
                  <c:v>123.99978558805935</c:v>
                </c:pt>
                <c:pt idx="11">
                  <c:v>124.43669227776212</c:v>
                </c:pt>
                <c:pt idx="12">
                  <c:v>126.17180226765666</c:v>
                </c:pt>
                <c:pt idx="13">
                  <c:v>123.66191077401125</c:v>
                </c:pt>
                <c:pt idx="14">
                  <c:v>118.15358195348441</c:v>
                </c:pt>
                <c:pt idx="15">
                  <c:v>116.38159802304</c:v>
                </c:pt>
                <c:pt idx="16">
                  <c:v>116.66640340611291</c:v>
                </c:pt>
                <c:pt idx="17">
                  <c:v>115.2138613861386</c:v>
                </c:pt>
                <c:pt idx="18">
                  <c:v>116.8002828854314</c:v>
                </c:pt>
                <c:pt idx="19">
                  <c:v>119.72992447492726</c:v>
                </c:pt>
                <c:pt idx="20">
                  <c:v>119.57613694500148</c:v>
                </c:pt>
                <c:pt idx="21">
                  <c:v>119.56210190019404</c:v>
                </c:pt>
                <c:pt idx="22">
                  <c:v>122.1456256412813</c:v>
                </c:pt>
              </c:numCache>
            </c:numRef>
          </c:val>
          <c:smooth val="0"/>
          <c:extLst>
            <c:ext xmlns:c16="http://schemas.microsoft.com/office/drawing/2014/chart" uri="{C3380CC4-5D6E-409C-BE32-E72D297353CC}">
              <c16:uniqueId val="{00000000-D669-472D-8BBC-8C37C320C5FB}"/>
            </c:ext>
          </c:extLst>
        </c:ser>
        <c:ser>
          <c:idx val="3"/>
          <c:order val="3"/>
          <c:tx>
            <c:v>Gross productivity</c:v>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'Mean Median and Prod GDP'!$B$1:$X$1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'Mean Median and Prod GDP'!$B$13:$X$13</c:f>
              <c:numCache>
                <c:formatCode>General</c:formatCode>
                <c:ptCount val="23"/>
                <c:pt idx="0">
                  <c:v>100</c:v>
                </c:pt>
                <c:pt idx="1">
                  <c:v>102.89224530396781</c:v>
                </c:pt>
                <c:pt idx="2">
                  <c:v>105.22151153897393</c:v>
                </c:pt>
                <c:pt idx="3">
                  <c:v>110.11689607230856</c:v>
                </c:pt>
                <c:pt idx="4">
                  <c:v>111.95550939981267</c:v>
                </c:pt>
                <c:pt idx="5">
                  <c:v>114.24492211450895</c:v>
                </c:pt>
                <c:pt idx="6">
                  <c:v>117.3349258161599</c:v>
                </c:pt>
                <c:pt idx="7">
                  <c:v>119.05388346952415</c:v>
                </c:pt>
                <c:pt idx="8">
                  <c:v>121.5062201622256</c:v>
                </c:pt>
                <c:pt idx="9">
                  <c:v>123.6699599543396</c:v>
                </c:pt>
                <c:pt idx="10">
                  <c:v>126.42223712040463</c:v>
                </c:pt>
                <c:pt idx="11">
                  <c:v>125.72315108708702</c:v>
                </c:pt>
                <c:pt idx="12">
                  <c:v>122.786133586068</c:v>
                </c:pt>
                <c:pt idx="13">
                  <c:v>125.14436710263364</c:v>
                </c:pt>
                <c:pt idx="14">
                  <c:v>126.53838841351332</c:v>
                </c:pt>
                <c:pt idx="15">
                  <c:v>125.77824998745741</c:v>
                </c:pt>
                <c:pt idx="16">
                  <c:v>125.45270750400881</c:v>
                </c:pt>
                <c:pt idx="17">
                  <c:v>126.1136535895529</c:v>
                </c:pt>
                <c:pt idx="18">
                  <c:v>126.50842591402574</c:v>
                </c:pt>
                <c:pt idx="19">
                  <c:v>127.21991209652354</c:v>
                </c:pt>
                <c:pt idx="20">
                  <c:v>129.69831118789767</c:v>
                </c:pt>
                <c:pt idx="21">
                  <c:v>130.11789103027519</c:v>
                </c:pt>
                <c:pt idx="22">
                  <c:v>130.42245188085167</c:v>
                </c:pt>
              </c:numCache>
            </c:numRef>
          </c:val>
          <c:smooth val="0"/>
          <c:extLst>
            <c:ext xmlns:c16="http://schemas.microsoft.com/office/drawing/2014/chart" uri="{C3380CC4-5D6E-409C-BE32-E72D297353CC}">
              <c16:uniqueId val="{00000001-D669-472D-8BBC-8C37C320C5FB}"/>
            </c:ext>
          </c:extLst>
        </c:ser>
        <c:ser>
          <c:idx val="4"/>
          <c:order val="5"/>
          <c:tx>
            <c:v>Average Wage, adj. with consumer prices</c:v>
          </c:tx>
          <c:spPr>
            <a:ln w="28575" cap="rnd">
              <a:solidFill>
                <a:schemeClr val="accent5">
                  <a:lumMod val="40000"/>
                  <a:lumOff val="60000"/>
                </a:schemeClr>
              </a:solidFill>
              <a:round/>
            </a:ln>
            <a:effectLst/>
          </c:spPr>
          <c:marker>
            <c:symbol val="circle"/>
            <c:size val="5"/>
            <c:spPr>
              <a:solidFill>
                <a:schemeClr val="accent5">
                  <a:lumMod val="40000"/>
                  <a:lumOff val="60000"/>
                </a:schemeClr>
              </a:solidFill>
              <a:ln w="9525">
                <a:solidFill>
                  <a:schemeClr val="accent5">
                    <a:lumMod val="40000"/>
                    <a:lumOff val="60000"/>
                  </a:schemeClr>
                </a:solidFill>
              </a:ln>
              <a:effectLst/>
            </c:spPr>
          </c:marker>
          <c:cat>
            <c:strRef>
              <c:f>'Mean Median and Prod GDP'!$B$1:$X$1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'Mean Median and Prod GDP'!$B$16:$X$16</c:f>
              <c:numCache>
                <c:formatCode>General</c:formatCode>
                <c:ptCount val="23"/>
                <c:pt idx="0">
                  <c:v>100</c:v>
                </c:pt>
                <c:pt idx="1">
                  <c:v>103.76499179396539</c:v>
                </c:pt>
                <c:pt idx="2">
                  <c:v>106.94868238557558</c:v>
                </c:pt>
                <c:pt idx="3">
                  <c:v>110.72469591827274</c:v>
                </c:pt>
                <c:pt idx="4">
                  <c:v>115.36364191499753</c:v>
                </c:pt>
                <c:pt idx="5">
                  <c:v>119.99622954528316</c:v>
                </c:pt>
                <c:pt idx="6">
                  <c:v>122.37115856834586</c:v>
                </c:pt>
                <c:pt idx="7">
                  <c:v>123.55144304912974</c:v>
                </c:pt>
                <c:pt idx="8">
                  <c:v>126.06281200995555</c:v>
                </c:pt>
                <c:pt idx="9">
                  <c:v>127.8560279000436</c:v>
                </c:pt>
                <c:pt idx="10">
                  <c:v>128.83409796434162</c:v>
                </c:pt>
                <c:pt idx="11">
                  <c:v>129.63055330777496</c:v>
                </c:pt>
                <c:pt idx="12">
                  <c:v>130.87928484313778</c:v>
                </c:pt>
                <c:pt idx="13">
                  <c:v>128.6303194831963</c:v>
                </c:pt>
                <c:pt idx="14">
                  <c:v>124.04915429588816</c:v>
                </c:pt>
                <c:pt idx="15">
                  <c:v>121.62938886225724</c:v>
                </c:pt>
                <c:pt idx="16">
                  <c:v>121.06473507100895</c:v>
                </c:pt>
                <c:pt idx="17">
                  <c:v>119.09123595505618</c:v>
                </c:pt>
                <c:pt idx="18">
                  <c:v>120.19393258426966</c:v>
                </c:pt>
                <c:pt idx="19">
                  <c:v>123.03460049317697</c:v>
                </c:pt>
                <c:pt idx="20">
                  <c:v>123.09738552148303</c:v>
                </c:pt>
                <c:pt idx="21">
                  <c:v>124.28207658274181</c:v>
                </c:pt>
                <c:pt idx="22">
                  <c:v>126.18321485897729</c:v>
                </c:pt>
              </c:numCache>
            </c:numRef>
          </c:val>
          <c:smooth val="0"/>
          <c:extLst>
            <c:ext xmlns:c16="http://schemas.microsoft.com/office/drawing/2014/chart" uri="{C3380CC4-5D6E-409C-BE32-E72D297353CC}">
              <c16:uniqueId val="{00000002-D669-472D-8BBC-8C37C320C5FB}"/>
            </c:ext>
          </c:extLst>
        </c:ser>
        <c:ser>
          <c:idx val="6"/>
          <c:order val="6"/>
          <c:tx>
            <c:v>Average Total Labour Compensation adj. with consumer prices</c:v>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'Mean Median and Prod GDP'!$B$1:$X$1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'Mean Median and Prod GDP'!$B$19:$X$19</c:f>
              <c:numCache>
                <c:formatCode>General</c:formatCode>
                <c:ptCount val="23"/>
                <c:pt idx="0">
                  <c:v>100</c:v>
                </c:pt>
                <c:pt idx="1">
                  <c:v>102.69616462177038</c:v>
                </c:pt>
                <c:pt idx="2">
                  <c:v>108.78636537122676</c:v>
                </c:pt>
                <c:pt idx="3">
                  <c:v>115.46170888223497</c:v>
                </c:pt>
                <c:pt idx="4">
                  <c:v>120.1507167581176</c:v>
                </c:pt>
                <c:pt idx="5">
                  <c:v>121.96656107758879</c:v>
                </c:pt>
                <c:pt idx="6">
                  <c:v>125.70916705756387</c:v>
                </c:pt>
                <c:pt idx="7">
                  <c:v>131.0300715694037</c:v>
                </c:pt>
                <c:pt idx="8">
                  <c:v>134.07587308901429</c:v>
                </c:pt>
                <c:pt idx="9">
                  <c:v>137.93160052339476</c:v>
                </c:pt>
                <c:pt idx="10">
                  <c:v>141.69040591024219</c:v>
                </c:pt>
                <c:pt idx="11">
                  <c:v>138.31111824410729</c:v>
                </c:pt>
                <c:pt idx="12">
                  <c:v>138.47587333056771</c:v>
                </c:pt>
                <c:pt idx="13">
                  <c:v>136.7761037220825</c:v>
                </c:pt>
                <c:pt idx="14">
                  <c:v>132.90577620645729</c:v>
                </c:pt>
                <c:pt idx="15">
                  <c:v>128.85640420299634</c:v>
                </c:pt>
                <c:pt idx="16">
                  <c:v>128.15888694499893</c:v>
                </c:pt>
                <c:pt idx="17">
                  <c:v>125.85844787975546</c:v>
                </c:pt>
                <c:pt idx="18">
                  <c:v>128.31853997118492</c:v>
                </c:pt>
                <c:pt idx="19">
                  <c:v>130.57906306491216</c:v>
                </c:pt>
                <c:pt idx="20">
                  <c:v>131.17604876434777</c:v>
                </c:pt>
                <c:pt idx="21">
                  <c:v>132.26532300732393</c:v>
                </c:pt>
                <c:pt idx="22">
                  <c:v>133.47024637013899</c:v>
                </c:pt>
              </c:numCache>
            </c:numRef>
          </c:val>
          <c:smooth val="0"/>
          <c:extLst>
            <c:ext xmlns:c16="http://schemas.microsoft.com/office/drawing/2014/chart" uri="{C3380CC4-5D6E-409C-BE32-E72D297353CC}">
              <c16:uniqueId val="{00000003-D669-472D-8BBC-8C37C320C5FB}"/>
            </c:ext>
          </c:extLst>
        </c:ser>
        <c:dLbls>
          <c:showLegendKey val="0"/>
          <c:showVal val="0"/>
          <c:showCatName val="0"/>
          <c:showSerName val="0"/>
          <c:showPercent val="0"/>
          <c:showBubbleSize val="0"/>
        </c:dLbls>
        <c:marker val="1"/>
        <c:smooth val="0"/>
        <c:axId val="1928246799"/>
        <c:axId val="1928247279"/>
        <c:extLst>
          <c:ext xmlns:c15="http://schemas.microsoft.com/office/drawing/2012/chart" uri="{02D57815-91ED-43cb-92C2-25804820EDAC}">
            <c15:filteredLineSeries>
              <c15:ser>
                <c:idx val="0"/>
                <c:order val="0"/>
                <c:tx>
                  <c:v>Average Compensation adj. using producer prices</c:v>
                </c:tx>
                <c:spPr>
                  <a:ln w="28575" cap="rnd">
                    <a:solidFill>
                      <a:srgbClr val="7030A0"/>
                    </a:solidFill>
                    <a:round/>
                  </a:ln>
                  <a:effectLst/>
                </c:spPr>
                <c:marker>
                  <c:symbol val="circle"/>
                  <c:size val="5"/>
                  <c:spPr>
                    <a:solidFill>
                      <a:srgbClr val="7030A0"/>
                    </a:solidFill>
                    <a:ln w="9525">
                      <a:solidFill>
                        <a:srgbClr val="7030A0"/>
                      </a:solidFill>
                    </a:ln>
                    <a:effectLst/>
                  </c:spPr>
                </c:marker>
                <c:cat>
                  <c:strRef>
                    <c:extLst>
                      <c:ext uri="{02D57815-91ED-43cb-92C2-25804820EDAC}">
                        <c15:formulaRef>
                          <c15:sqref>'Mean Median and Prod GDP'!$B$1:$X$1</c15:sqref>
                        </c15:formulaRef>
                      </c:ext>
                    </c:extLst>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extLst>
                      <c:ext uri="{02D57815-91ED-43cb-92C2-25804820EDAC}">
                        <c15:formulaRef>
                          <c15:sqref>'Mean Median and Prod GDP'!$B$10:$X$10</c15:sqref>
                        </c15:formulaRef>
                      </c:ext>
                    </c:extLst>
                    <c:numCache>
                      <c:formatCode>###,###,##0.00</c:formatCode>
                      <c:ptCount val="23"/>
                      <c:pt idx="0">
                        <c:v>100</c:v>
                      </c:pt>
                      <c:pt idx="1">
                        <c:v>103.46483387246786</c:v>
                      </c:pt>
                      <c:pt idx="2">
                        <c:v>110.30834784564189</c:v>
                      </c:pt>
                      <c:pt idx="3">
                        <c:v>117.155363243894</c:v>
                      </c:pt>
                      <c:pt idx="4">
                        <c:v>121.07675507739195</c:v>
                      </c:pt>
                      <c:pt idx="5">
                        <c:v>121.27084758063828</c:v>
                      </c:pt>
                      <c:pt idx="6">
                        <c:v>123.25877544754792</c:v>
                      </c:pt>
                      <c:pt idx="7">
                        <c:v>126.71194411616597</c:v>
                      </c:pt>
                      <c:pt idx="8">
                        <c:v>128.70950976416768</c:v>
                      </c:pt>
                      <c:pt idx="9">
                        <c:v>131.86463722381484</c:v>
                      </c:pt>
                      <c:pt idx="10">
                        <c:v>136.13127334250501</c:v>
                      </c:pt>
                      <c:pt idx="11">
                        <c:v>132.97489522159819</c:v>
                      </c:pt>
                      <c:pt idx="12">
                        <c:v>130.40154282695403</c:v>
                      </c:pt>
                      <c:pt idx="13">
                        <c:v>131.74266127905511</c:v>
                      </c:pt>
                      <c:pt idx="14">
                        <c:v>132.41702225411265</c:v>
                      </c:pt>
                      <c:pt idx="15">
                        <c:v>130.38161642550216</c:v>
                      </c:pt>
                      <c:pt idx="16">
                        <c:v>129.91258302861684</c:v>
                      </c:pt>
                      <c:pt idx="17">
                        <c:v>128.5252590696644</c:v>
                      </c:pt>
                      <c:pt idx="18">
                        <c:v>130.12751640886904</c:v>
                      </c:pt>
                      <c:pt idx="19">
                        <c:v>131.26247937172596</c:v>
                      </c:pt>
                      <c:pt idx="20">
                        <c:v>132.84645226926031</c:v>
                      </c:pt>
                      <c:pt idx="21">
                        <c:v>134.68790534568404</c:v>
                      </c:pt>
                      <c:pt idx="22">
                        <c:v>135.18972561185797</c:v>
                      </c:pt>
                    </c:numCache>
                  </c:numRef>
                </c:val>
                <c:smooth val="0"/>
                <c:extLst>
                  <c:ext xmlns:c16="http://schemas.microsoft.com/office/drawing/2014/chart" uri="{C3380CC4-5D6E-409C-BE32-E72D297353CC}">
                    <c16:uniqueId val="{00000004-D669-472D-8BBC-8C37C320C5FB}"/>
                  </c:ext>
                </c:extLst>
              </c15:ser>
            </c15:filteredLineSeries>
            <c15:filteredLineSeries>
              <c15:ser>
                <c:idx val="1"/>
                <c:order val="1"/>
                <c:tx>
                  <c:v>Mean Wage adj. with producer prices</c:v>
                </c:tx>
                <c:spPr>
                  <a:ln w="28575" cap="rnd">
                    <a:solidFill>
                      <a:schemeClr val="accent5">
                        <a:lumMod val="75000"/>
                      </a:schemeClr>
                    </a:solidFill>
                    <a:round/>
                  </a:ln>
                  <a:effectLst/>
                </c:spPr>
                <c:marker>
                  <c:symbol val="circle"/>
                  <c:size val="5"/>
                  <c:spPr>
                    <a:solidFill>
                      <a:schemeClr val="accent5">
                        <a:lumMod val="75000"/>
                      </a:schemeClr>
                    </a:solidFill>
                    <a:ln w="9525">
                      <a:solidFill>
                        <a:schemeClr val="accent5">
                          <a:lumMod val="75000"/>
                        </a:schemeClr>
                      </a:solidFill>
                    </a:ln>
                    <a:effectLst/>
                  </c:spPr>
                </c:marker>
                <c:cat>
                  <c:strRef>
                    <c:extLst xmlns:c15="http://schemas.microsoft.com/office/drawing/2012/chart">
                      <c:ext xmlns:c15="http://schemas.microsoft.com/office/drawing/2012/chart" uri="{02D57815-91ED-43cb-92C2-25804820EDAC}">
                        <c15:formulaRef>
                          <c15:sqref>'Mean Median and Prod GDP'!$B$1:$X$1</c15:sqref>
                        </c15:formulaRef>
                      </c:ext>
                    </c:extLst>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extLst xmlns:c15="http://schemas.microsoft.com/office/drawing/2012/chart">
                      <c:ext xmlns:c15="http://schemas.microsoft.com/office/drawing/2012/chart" uri="{02D57815-91ED-43cb-92C2-25804820EDAC}">
                        <c15:formulaRef>
                          <c15:sqref>'Mean Median and Prod GDP'!$B$11:$X$11</c15:sqref>
                        </c15:formulaRef>
                      </c:ext>
                    </c:extLst>
                    <c:numCache>
                      <c:formatCode>General</c:formatCode>
                      <c:ptCount val="23"/>
                      <c:pt idx="0">
                        <c:v>100</c:v>
                      </c:pt>
                      <c:pt idx="1">
                        <c:v>104.54166109592674</c:v>
                      </c:pt>
                      <c:pt idx="2">
                        <c:v>108.44495464080883</c:v>
                      </c:pt>
                      <c:pt idx="3">
                        <c:v>112.34886522947373</c:v>
                      </c:pt>
                      <c:pt idx="4">
                        <c:v>116.25278478444375</c:v>
                      </c:pt>
                      <c:pt idx="5">
                        <c:v>119.31175508162487</c:v>
                      </c:pt>
                      <c:pt idx="6">
                        <c:v>119.98583323939432</c:v>
                      </c:pt>
                      <c:pt idx="7">
                        <c:v>119.47977559350299</c:v>
                      </c:pt>
                      <c:pt idx="8">
                        <c:v>121.01717005058434</c:v>
                      </c:pt>
                      <c:pt idx="9">
                        <c:v>122.23224171938467</c:v>
                      </c:pt>
                      <c:pt idx="10">
                        <c:v>123.77937442658626</c:v>
                      </c:pt>
                      <c:pt idx="11">
                        <c:v>124.62923778257846</c:v>
                      </c:pt>
                      <c:pt idx="12">
                        <c:v>123.24790057031643</c:v>
                      </c:pt>
                      <c:pt idx="13">
                        <c:v>123.89664677336049</c:v>
                      </c:pt>
                      <c:pt idx="14">
                        <c:v>123.59297010150864</c:v>
                      </c:pt>
                      <c:pt idx="15">
                        <c:v>123.06905832731833</c:v>
                      </c:pt>
                      <c:pt idx="16">
                        <c:v>122.72135644795162</c:v>
                      </c:pt>
                      <c:pt idx="17">
                        <c:v>121.61465687765052</c:v>
                      </c:pt>
                      <c:pt idx="18">
                        <c:v>121.88837200079014</c:v>
                      </c:pt>
                      <c:pt idx="19">
                        <c:v>123.67853107673119</c:v>
                      </c:pt>
                      <c:pt idx="20">
                        <c:v>124.66491485444877</c:v>
                      </c:pt>
                      <c:pt idx="21">
                        <c:v>126.55843713483749</c:v>
                      </c:pt>
                      <c:pt idx="22">
                        <c:v>127.80881625332604</c:v>
                      </c:pt>
                    </c:numCache>
                  </c:numRef>
                </c:val>
                <c:smooth val="0"/>
                <c:extLst xmlns:c15="http://schemas.microsoft.com/office/drawing/2012/chart">
                  <c:ext xmlns:c16="http://schemas.microsoft.com/office/drawing/2014/chart" uri="{C3380CC4-5D6E-409C-BE32-E72D297353CC}">
                    <c16:uniqueId val="{00000005-D669-472D-8BBC-8C37C320C5FB}"/>
                  </c:ext>
                </c:extLst>
              </c15:ser>
            </c15:filteredLineSeries>
          </c:ext>
        </c:extLst>
      </c:lineChart>
      <c:catAx>
        <c:axId val="192824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928247279"/>
        <c:crosses val="autoZero"/>
        <c:auto val="1"/>
        <c:lblAlgn val="ctr"/>
        <c:lblOffset val="100"/>
        <c:noMultiLvlLbl val="0"/>
      </c:catAx>
      <c:valAx>
        <c:axId val="1928247279"/>
        <c:scaling>
          <c:orientation val="minMax"/>
          <c:min val="9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GB"/>
                  <a:t>Index 1997=100</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928246799"/>
        <c:crosses val="autoZero"/>
        <c:crossBetween val="between"/>
      </c:valAx>
      <c:valAx>
        <c:axId val="1552142543"/>
        <c:scaling>
          <c:orientation val="minMax"/>
          <c:min val="-5"/>
        </c:scaling>
        <c:delete val="1"/>
        <c:axPos val="r"/>
        <c:numFmt formatCode="General" sourceLinked="1"/>
        <c:majorTickMark val="out"/>
        <c:minorTickMark val="none"/>
        <c:tickLblPos val="high"/>
        <c:crossAx val="1552143023"/>
        <c:crosses val="max"/>
        <c:crossBetween val="between"/>
      </c:valAx>
      <c:catAx>
        <c:axId val="1552143023"/>
        <c:scaling>
          <c:orientation val="minMax"/>
        </c:scaling>
        <c:delete val="1"/>
        <c:axPos val="b"/>
        <c:numFmt formatCode="General" sourceLinked="1"/>
        <c:majorTickMark val="out"/>
        <c:minorTickMark val="none"/>
        <c:tickLblPos val="nextTo"/>
        <c:crossAx val="1552142543"/>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Wages</a:t>
            </a:r>
            <a:r>
              <a:rPr lang="en-GB" baseline="0"/>
              <a:t> and Compensation across time</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GB"/>
        </a:p>
      </c:txPr>
    </c:title>
    <c:autoTitleDeleted val="0"/>
    <c:plotArea>
      <c:layout/>
      <c:lineChart>
        <c:grouping val="standard"/>
        <c:varyColors val="0"/>
        <c:ser>
          <c:idx val="0"/>
          <c:order val="0"/>
          <c:tx>
            <c:strRef>
              <c:f>Sheet2!$A$2</c:f>
              <c:strCache>
                <c:ptCount val="1"/>
                <c:pt idx="0">
                  <c:v>Median Wage adj. CPI</c:v>
                </c:pt>
              </c:strCache>
            </c:strRef>
          </c:tx>
          <c:spPr>
            <a:ln w="28575" cap="rnd">
              <a:solidFill>
                <a:schemeClr val="accent1"/>
              </a:solidFill>
              <a:round/>
            </a:ln>
            <a:effectLst/>
          </c:spPr>
          <c:marker>
            <c:symbol val="none"/>
          </c:marker>
          <c:cat>
            <c:strRef>
              <c:f>Sheet2!$B$1:$X$1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Sheet2!$B$2:$X$2</c:f>
              <c:numCache>
                <c:formatCode>General</c:formatCode>
                <c:ptCount val="23"/>
                <c:pt idx="0">
                  <c:v>10.085592011412269</c:v>
                </c:pt>
                <c:pt idx="1">
                  <c:v>10.337078651685392</c:v>
                </c:pt>
                <c:pt idx="2">
                  <c:v>10.624133148404994</c:v>
                </c:pt>
                <c:pt idx="3">
                  <c:v>10.907840440165062</c:v>
                </c:pt>
                <c:pt idx="4">
                  <c:v>11.25</c:v>
                </c:pt>
                <c:pt idx="5">
                  <c:v>11.570469798657717</c:v>
                </c:pt>
                <c:pt idx="6">
                  <c:v>11.854304635761588</c:v>
                </c:pt>
                <c:pt idx="7">
                  <c:v>12.104575163398692</c:v>
                </c:pt>
                <c:pt idx="8">
                  <c:v>12.240717029449426</c:v>
                </c:pt>
                <c:pt idx="9">
                  <c:v>12.403003754693366</c:v>
                </c:pt>
                <c:pt idx="10">
                  <c:v>12.506112469437655</c:v>
                </c:pt>
                <c:pt idx="11">
                  <c:v>12.550177095631643</c:v>
                </c:pt>
                <c:pt idx="12">
                  <c:v>12.725173210161662</c:v>
                </c:pt>
                <c:pt idx="13">
                  <c:v>12.472035794183446</c:v>
                </c:pt>
                <c:pt idx="14">
                  <c:v>11.916488222698073</c:v>
                </c:pt>
                <c:pt idx="15">
                  <c:v>11.73777315296566</c:v>
                </c:pt>
                <c:pt idx="16">
                  <c:v>11.766497461928934</c:v>
                </c:pt>
                <c:pt idx="17">
                  <c:v>11.62</c:v>
                </c:pt>
                <c:pt idx="18">
                  <c:v>11.78</c:v>
                </c:pt>
                <c:pt idx="19">
                  <c:v>12.075471698113207</c:v>
                </c:pt>
                <c:pt idx="20">
                  <c:v>12.059961315280464</c:v>
                </c:pt>
                <c:pt idx="21">
                  <c:v>12.058545797922566</c:v>
                </c:pt>
                <c:pt idx="22">
                  <c:v>12.319109461966603</c:v>
                </c:pt>
              </c:numCache>
            </c:numRef>
          </c:val>
          <c:smooth val="0"/>
          <c:extLst>
            <c:ext xmlns:c16="http://schemas.microsoft.com/office/drawing/2014/chart" uri="{C3380CC4-5D6E-409C-BE32-E72D297353CC}">
              <c16:uniqueId val="{00000000-F23B-406C-8D6B-6DE79B9D64CC}"/>
            </c:ext>
          </c:extLst>
        </c:ser>
        <c:ser>
          <c:idx val="1"/>
          <c:order val="1"/>
          <c:tx>
            <c:strRef>
              <c:f>Sheet2!$A$3</c:f>
              <c:strCache>
                <c:ptCount val="1"/>
                <c:pt idx="0">
                  <c:v>Mean Wage adj. CPI</c:v>
                </c:pt>
              </c:strCache>
            </c:strRef>
          </c:tx>
          <c:spPr>
            <a:ln w="28575" cap="rnd">
              <a:solidFill>
                <a:schemeClr val="accent2"/>
              </a:solidFill>
              <a:round/>
            </a:ln>
            <a:effectLst/>
          </c:spPr>
          <c:marker>
            <c:symbol val="none"/>
          </c:marker>
          <c:cat>
            <c:strRef>
              <c:f>Sheet2!$B$1:$X$1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Sheet2!$B$3:$X$3</c:f>
              <c:numCache>
                <c:formatCode>General</c:formatCode>
                <c:ptCount val="23"/>
                <c:pt idx="0">
                  <c:v>12.696148359486449</c:v>
                </c:pt>
                <c:pt idx="1">
                  <c:v>13.174157303370785</c:v>
                </c:pt>
                <c:pt idx="2">
                  <c:v>13.578363384188627</c:v>
                </c:pt>
                <c:pt idx="3">
                  <c:v>14.057771664374142</c:v>
                </c:pt>
                <c:pt idx="4">
                  <c:v>14.646739130434781</c:v>
                </c:pt>
                <c:pt idx="5">
                  <c:v>15.23489932885906</c:v>
                </c:pt>
                <c:pt idx="6">
                  <c:v>15.536423841059603</c:v>
                </c:pt>
                <c:pt idx="7">
                  <c:v>15.686274509803921</c:v>
                </c:pt>
                <c:pt idx="8">
                  <c:v>16.005121638924457</c:v>
                </c:pt>
                <c:pt idx="9">
                  <c:v>16.232790988735921</c:v>
                </c:pt>
                <c:pt idx="10">
                  <c:v>16.356968215158926</c:v>
                </c:pt>
                <c:pt idx="11">
                  <c:v>16.458087367178276</c:v>
                </c:pt>
                <c:pt idx="12">
                  <c:v>16.616628175519633</c:v>
                </c:pt>
                <c:pt idx="13">
                  <c:v>16.331096196868007</c:v>
                </c:pt>
                <c:pt idx="14">
                  <c:v>15.749464668094218</c:v>
                </c:pt>
                <c:pt idx="15">
                  <c:v>15.442247658688865</c:v>
                </c:pt>
                <c:pt idx="16">
                  <c:v>15.370558375634518</c:v>
                </c:pt>
                <c:pt idx="17">
                  <c:v>15.12</c:v>
                </c:pt>
                <c:pt idx="18">
                  <c:v>15.26</c:v>
                </c:pt>
                <c:pt idx="19">
                  <c:v>15.620655412115193</c:v>
                </c:pt>
                <c:pt idx="20">
                  <c:v>15.628626692456479</c:v>
                </c:pt>
                <c:pt idx="21">
                  <c:v>15.779036827195466</c:v>
                </c:pt>
                <c:pt idx="22">
                  <c:v>16.020408163265305</c:v>
                </c:pt>
              </c:numCache>
            </c:numRef>
          </c:val>
          <c:smooth val="0"/>
          <c:extLst>
            <c:ext xmlns:c16="http://schemas.microsoft.com/office/drawing/2014/chart" uri="{C3380CC4-5D6E-409C-BE32-E72D297353CC}">
              <c16:uniqueId val="{00000001-F23B-406C-8D6B-6DE79B9D64CC}"/>
            </c:ext>
          </c:extLst>
        </c:ser>
        <c:ser>
          <c:idx val="2"/>
          <c:order val="2"/>
          <c:tx>
            <c:strRef>
              <c:f>Sheet2!$A$4</c:f>
              <c:strCache>
                <c:ptCount val="1"/>
                <c:pt idx="0">
                  <c:v>Mean Comp adj. CPI</c:v>
                </c:pt>
              </c:strCache>
            </c:strRef>
          </c:tx>
          <c:spPr>
            <a:ln w="28575" cap="rnd">
              <a:solidFill>
                <a:schemeClr val="accent3"/>
              </a:solidFill>
              <a:round/>
            </a:ln>
            <a:effectLst/>
          </c:spPr>
          <c:marker>
            <c:symbol val="none"/>
          </c:marker>
          <c:cat>
            <c:strRef>
              <c:f>Sheet2!$B$1:$X$1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Sheet2!$B$4:$X$4</c:f>
              <c:numCache>
                <c:formatCode>General</c:formatCode>
                <c:ptCount val="23"/>
                <c:pt idx="0">
                  <c:v>14.653922967189729</c:v>
                </c:pt>
                <c:pt idx="1">
                  <c:v>15.049016853932583</c:v>
                </c:pt>
                <c:pt idx="2">
                  <c:v>15.941470180305133</c:v>
                </c:pt>
                <c:pt idx="3">
                  <c:v>16.919669876203574</c:v>
                </c:pt>
                <c:pt idx="4">
                  <c:v>17.606793478260872</c:v>
                </c:pt>
                <c:pt idx="5">
                  <c:v>17.87288590604027</c:v>
                </c:pt>
                <c:pt idx="6">
                  <c:v>18.421324503311258</c:v>
                </c:pt>
                <c:pt idx="7">
                  <c:v>19.201045751633988</c:v>
                </c:pt>
                <c:pt idx="8">
                  <c:v>19.647375160051219</c:v>
                </c:pt>
                <c:pt idx="9">
                  <c:v>20.212390488110135</c:v>
                </c:pt>
                <c:pt idx="10">
                  <c:v>20.763202933985333</c:v>
                </c:pt>
                <c:pt idx="11">
                  <c:v>20.268004722550181</c:v>
                </c:pt>
                <c:pt idx="12">
                  <c:v>20.292147806004621</c:v>
                </c:pt>
                <c:pt idx="13">
                  <c:v>20.043064876957494</c:v>
                </c:pt>
                <c:pt idx="14">
                  <c:v>19.475910064239827</c:v>
                </c:pt>
                <c:pt idx="15">
                  <c:v>18.882518210197713</c:v>
                </c:pt>
                <c:pt idx="16">
                  <c:v>18.780304568527917</c:v>
                </c:pt>
                <c:pt idx="17">
                  <c:v>18.443200000000001</c:v>
                </c:pt>
                <c:pt idx="18">
                  <c:v>18.803699999999999</c:v>
                </c:pt>
                <c:pt idx="19">
                  <c:v>19.134955312810323</c:v>
                </c:pt>
                <c:pt idx="20">
                  <c:v>19.222437137330754</c:v>
                </c:pt>
                <c:pt idx="21">
                  <c:v>19.382058545797921</c:v>
                </c:pt>
                <c:pt idx="22">
                  <c:v>19.558627087198513</c:v>
                </c:pt>
              </c:numCache>
            </c:numRef>
          </c:val>
          <c:smooth val="0"/>
          <c:extLst>
            <c:ext xmlns:c16="http://schemas.microsoft.com/office/drawing/2014/chart" uri="{C3380CC4-5D6E-409C-BE32-E72D297353CC}">
              <c16:uniqueId val="{00000002-F23B-406C-8D6B-6DE79B9D64CC}"/>
            </c:ext>
          </c:extLst>
        </c:ser>
        <c:dLbls>
          <c:showLegendKey val="0"/>
          <c:showVal val="0"/>
          <c:showCatName val="0"/>
          <c:showSerName val="0"/>
          <c:showPercent val="0"/>
          <c:showBubbleSize val="0"/>
        </c:dLbls>
        <c:smooth val="0"/>
        <c:axId val="1446762576"/>
        <c:axId val="1446761616"/>
      </c:lineChart>
      <c:catAx>
        <c:axId val="144676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6761616"/>
        <c:crosses val="autoZero"/>
        <c:auto val="1"/>
        <c:lblAlgn val="ctr"/>
        <c:lblOffset val="100"/>
        <c:noMultiLvlLbl val="0"/>
      </c:catAx>
      <c:valAx>
        <c:axId val="1446761616"/>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67625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Different</a:t>
            </a:r>
            <a:r>
              <a:rPr lang="en-GB" baseline="0"/>
              <a:t> Productivity Measures</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GB"/>
        </a:p>
      </c:txPr>
    </c:title>
    <c:autoTitleDeleted val="0"/>
    <c:plotArea>
      <c:layout/>
      <c:lineChart>
        <c:grouping val="standard"/>
        <c:varyColors val="0"/>
        <c:ser>
          <c:idx val="0"/>
          <c:order val="0"/>
          <c:tx>
            <c:strRef>
              <c:f>'Extracted 1985'!$H$1</c:f>
              <c:strCache>
                <c:ptCount val="1"/>
                <c:pt idx="0">
                  <c:v>Gross Productivity (GDP)</c:v>
                </c:pt>
              </c:strCache>
            </c:strRef>
          </c:tx>
          <c:spPr>
            <a:ln w="28575" cap="rnd">
              <a:solidFill>
                <a:schemeClr val="accent1"/>
              </a:solidFill>
              <a:round/>
            </a:ln>
            <a:effectLst/>
          </c:spPr>
          <c:marker>
            <c:symbol val="none"/>
          </c:marker>
          <c:cat>
            <c:numRef>
              <c:f>'Extracted 1985'!$A$15:$A$37</c:f>
              <c:numCache>
                <c:formatCode>General</c:formatCod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numCache>
            </c:numRef>
          </c:cat>
          <c:val>
            <c:numRef>
              <c:f>'Extracted 1985'!$H$15:$H$37</c:f>
              <c:numCache>
                <c:formatCode>General</c:formatCode>
                <c:ptCount val="23"/>
                <c:pt idx="0">
                  <c:v>32.046471656222145</c:v>
                </c:pt>
                <c:pt idx="1">
                  <c:v>32.882335483002329</c:v>
                </c:pt>
                <c:pt idx="2">
                  <c:v>33.616965908246151</c:v>
                </c:pt>
                <c:pt idx="3">
                  <c:v>34.970037535504822</c:v>
                </c:pt>
                <c:pt idx="4">
                  <c:v>35.509561950172738</c:v>
                </c:pt>
                <c:pt idx="5">
                  <c:v>36.210489128471231</c:v>
                </c:pt>
                <c:pt idx="6">
                  <c:v>37.221000873606606</c:v>
                </c:pt>
                <c:pt idx="7">
                  <c:v>37.768288154241347</c:v>
                </c:pt>
                <c:pt idx="8">
                  <c:v>38.261669380629066</c:v>
                </c:pt>
                <c:pt idx="9">
                  <c:v>38.965214238627631</c:v>
                </c:pt>
                <c:pt idx="10">
                  <c:v>39.567302337429325</c:v>
                </c:pt>
                <c:pt idx="11">
                  <c:v>39.314059019590729</c:v>
                </c:pt>
                <c:pt idx="12">
                  <c:v>38.593690924609419</c:v>
                </c:pt>
                <c:pt idx="13">
                  <c:v>39.250338904468542</c:v>
                </c:pt>
                <c:pt idx="14">
                  <c:v>39.553588715554078</c:v>
                </c:pt>
                <c:pt idx="15">
                  <c:v>39.3731087241921</c:v>
                </c:pt>
                <c:pt idx="16">
                  <c:v>39.287666635355706</c:v>
                </c:pt>
                <c:pt idx="17">
                  <c:v>39.470857342842983</c:v>
                </c:pt>
                <c:pt idx="18">
                  <c:v>39.721296841594523</c:v>
                </c:pt>
                <c:pt idx="19">
                  <c:v>39.951963308044036</c:v>
                </c:pt>
                <c:pt idx="20">
                  <c:v>40.534372842858325</c:v>
                </c:pt>
                <c:pt idx="21">
                  <c:v>40.792191790623704</c:v>
                </c:pt>
                <c:pt idx="22">
                  <c:v>40.833739019786918</c:v>
                </c:pt>
              </c:numCache>
            </c:numRef>
          </c:val>
          <c:smooth val="0"/>
          <c:extLst>
            <c:ext xmlns:c16="http://schemas.microsoft.com/office/drawing/2014/chart" uri="{C3380CC4-5D6E-409C-BE32-E72D297353CC}">
              <c16:uniqueId val="{00000000-AD6C-40BB-B58A-68EFB48839EF}"/>
            </c:ext>
          </c:extLst>
        </c:ser>
        <c:ser>
          <c:idx val="1"/>
          <c:order val="1"/>
          <c:tx>
            <c:strRef>
              <c:f>'Extracted 1985'!$I$1</c:f>
              <c:strCache>
                <c:ptCount val="1"/>
                <c:pt idx="0">
                  <c:v>Net Productivity (NDP)</c:v>
                </c:pt>
              </c:strCache>
            </c:strRef>
          </c:tx>
          <c:spPr>
            <a:ln w="28575" cap="rnd">
              <a:solidFill>
                <a:schemeClr val="accent2"/>
              </a:solidFill>
              <a:round/>
            </a:ln>
            <a:effectLst/>
          </c:spPr>
          <c:marker>
            <c:symbol val="none"/>
          </c:marker>
          <c:cat>
            <c:numRef>
              <c:f>'Extracted 1985'!$A$15:$A$37</c:f>
              <c:numCache>
                <c:formatCode>General</c:formatCod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numCache>
            </c:numRef>
          </c:cat>
          <c:val>
            <c:numRef>
              <c:f>'Extracted 1985'!$I$15:$I$37</c:f>
              <c:numCache>
                <c:formatCode>General</c:formatCode>
                <c:ptCount val="23"/>
                <c:pt idx="0">
                  <c:v>27.921728527308783</c:v>
                </c:pt>
                <c:pt idx="1">
                  <c:v>28.697078648808592</c:v>
                </c:pt>
                <c:pt idx="2">
                  <c:v>29.27763806187783</c:v>
                </c:pt>
                <c:pt idx="3">
                  <c:v>30.424782800339941</c:v>
                </c:pt>
                <c:pt idx="4">
                  <c:v>30.779631973122026</c:v>
                </c:pt>
                <c:pt idx="5">
                  <c:v>31.314847799127129</c:v>
                </c:pt>
                <c:pt idx="6">
                  <c:v>32.192530128548952</c:v>
                </c:pt>
                <c:pt idx="7">
                  <c:v>32.722082295980101</c:v>
                </c:pt>
                <c:pt idx="8">
                  <c:v>33.150918802505885</c:v>
                </c:pt>
                <c:pt idx="9">
                  <c:v>33.711054855603614</c:v>
                </c:pt>
                <c:pt idx="10">
                  <c:v>34.186395952108541</c:v>
                </c:pt>
                <c:pt idx="11">
                  <c:v>33.757124338226632</c:v>
                </c:pt>
                <c:pt idx="12">
                  <c:v>32.731783316103737</c:v>
                </c:pt>
                <c:pt idx="13">
                  <c:v>33.478106083899767</c:v>
                </c:pt>
                <c:pt idx="14">
                  <c:v>33.754787426564349</c:v>
                </c:pt>
                <c:pt idx="15">
                  <c:v>33.583403155197118</c:v>
                </c:pt>
                <c:pt idx="16">
                  <c:v>33.565775932567192</c:v>
                </c:pt>
                <c:pt idx="17">
                  <c:v>33.792267517392638</c:v>
                </c:pt>
                <c:pt idx="18">
                  <c:v>33.970733008394305</c:v>
                </c:pt>
                <c:pt idx="19">
                  <c:v>34.131758155978375</c:v>
                </c:pt>
                <c:pt idx="20">
                  <c:v>34.575194330654625</c:v>
                </c:pt>
                <c:pt idx="21">
                  <c:v>34.761883979560906</c:v>
                </c:pt>
                <c:pt idx="22">
                  <c:v>34.762274801555236</c:v>
                </c:pt>
              </c:numCache>
            </c:numRef>
          </c:val>
          <c:smooth val="0"/>
          <c:extLst>
            <c:ext xmlns:c16="http://schemas.microsoft.com/office/drawing/2014/chart" uri="{C3380CC4-5D6E-409C-BE32-E72D297353CC}">
              <c16:uniqueId val="{00000001-AD6C-40BB-B58A-68EFB48839EF}"/>
            </c:ext>
          </c:extLst>
        </c:ser>
        <c:ser>
          <c:idx val="2"/>
          <c:order val="2"/>
          <c:tx>
            <c:strRef>
              <c:f>'Extracted 1985'!$J$1</c:f>
              <c:strCache>
                <c:ptCount val="1"/>
                <c:pt idx="0">
                  <c:v>Gross Productivity (GVA)</c:v>
                </c:pt>
              </c:strCache>
            </c:strRef>
          </c:tx>
          <c:spPr>
            <a:ln w="28575" cap="rnd">
              <a:solidFill>
                <a:schemeClr val="accent3"/>
              </a:solidFill>
              <a:round/>
            </a:ln>
            <a:effectLst/>
          </c:spPr>
          <c:marker>
            <c:symbol val="none"/>
          </c:marker>
          <c:cat>
            <c:numRef>
              <c:f>'Extracted 1985'!$A$15:$A$37</c:f>
              <c:numCache>
                <c:formatCode>General</c:formatCod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numCache>
            </c:numRef>
          </c:cat>
          <c:val>
            <c:numRef>
              <c:f>'Extracted 1985'!$J$15:$J$37</c:f>
              <c:numCache>
                <c:formatCode>General</c:formatCode>
                <c:ptCount val="23"/>
                <c:pt idx="0">
                  <c:v>28.970577758811409</c:v>
                </c:pt>
                <c:pt idx="1">
                  <c:v>29.631647365987764</c:v>
                </c:pt>
                <c:pt idx="2">
                  <c:v>30.167035286730883</c:v>
                </c:pt>
                <c:pt idx="3">
                  <c:v>31.372585847560615</c:v>
                </c:pt>
                <c:pt idx="4">
                  <c:v>31.94607353355082</c:v>
                </c:pt>
                <c:pt idx="5">
                  <c:v>32.585243048544093</c:v>
                </c:pt>
                <c:pt idx="6">
                  <c:v>33.510478236860749</c:v>
                </c:pt>
                <c:pt idx="7">
                  <c:v>33.964037690160389</c:v>
                </c:pt>
                <c:pt idx="8">
                  <c:v>34.463729248543409</c:v>
                </c:pt>
                <c:pt idx="9">
                  <c:v>35.097619504238907</c:v>
                </c:pt>
                <c:pt idx="10">
                  <c:v>35.610180180065662</c:v>
                </c:pt>
                <c:pt idx="11">
                  <c:v>35.574659468880071</c:v>
                </c:pt>
                <c:pt idx="12">
                  <c:v>35.139400569397417</c:v>
                </c:pt>
                <c:pt idx="13">
                  <c:v>35.357155669469165</c:v>
                </c:pt>
                <c:pt idx="14">
                  <c:v>35.312555388302222</c:v>
                </c:pt>
                <c:pt idx="15">
                  <c:v>35.189192516293467</c:v>
                </c:pt>
                <c:pt idx="16">
                  <c:v>35.063499388700102</c:v>
                </c:pt>
                <c:pt idx="17">
                  <c:v>35.195088329375523</c:v>
                </c:pt>
                <c:pt idx="18">
                  <c:v>35.422188170316012</c:v>
                </c:pt>
                <c:pt idx="19">
                  <c:v>35.598689849523474</c:v>
                </c:pt>
                <c:pt idx="20">
                  <c:v>36.14089545897491</c:v>
                </c:pt>
                <c:pt idx="21">
                  <c:v>36.394857409280931</c:v>
                </c:pt>
                <c:pt idx="22">
                  <c:v>36.479454569656184</c:v>
                </c:pt>
              </c:numCache>
            </c:numRef>
          </c:val>
          <c:smooth val="0"/>
          <c:extLst>
            <c:ext xmlns:c16="http://schemas.microsoft.com/office/drawing/2014/chart" uri="{C3380CC4-5D6E-409C-BE32-E72D297353CC}">
              <c16:uniqueId val="{00000002-AD6C-40BB-B58A-68EFB48839EF}"/>
            </c:ext>
          </c:extLst>
        </c:ser>
        <c:ser>
          <c:idx val="3"/>
          <c:order val="3"/>
          <c:tx>
            <c:strRef>
              <c:f>'Extracted 1985'!$K$1</c:f>
              <c:strCache>
                <c:ptCount val="1"/>
                <c:pt idx="0">
                  <c:v>Net Productivity (NVA)</c:v>
                </c:pt>
              </c:strCache>
            </c:strRef>
          </c:tx>
          <c:spPr>
            <a:ln w="28575" cap="rnd">
              <a:solidFill>
                <a:schemeClr val="accent4"/>
              </a:solidFill>
              <a:round/>
            </a:ln>
            <a:effectLst/>
          </c:spPr>
          <c:marker>
            <c:symbol val="none"/>
          </c:marker>
          <c:cat>
            <c:numRef>
              <c:f>'Extracted 1985'!$A$15:$A$37</c:f>
              <c:numCache>
                <c:formatCode>General</c:formatCod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numCache>
            </c:numRef>
          </c:cat>
          <c:val>
            <c:numRef>
              <c:f>'Extracted 1985'!$K$15:$K$37</c:f>
              <c:numCache>
                <c:formatCode>General</c:formatCode>
                <c:ptCount val="23"/>
                <c:pt idx="0">
                  <c:v>24.845834629898043</c:v>
                </c:pt>
                <c:pt idx="1">
                  <c:v>25.446390531794023</c:v>
                </c:pt>
                <c:pt idx="2">
                  <c:v>25.827707440362563</c:v>
                </c:pt>
                <c:pt idx="3">
                  <c:v>26.827331112395736</c:v>
                </c:pt>
                <c:pt idx="4">
                  <c:v>27.216143556500104</c:v>
                </c:pt>
                <c:pt idx="5">
                  <c:v>27.689601719199992</c:v>
                </c:pt>
                <c:pt idx="6">
                  <c:v>28.482007491803095</c:v>
                </c:pt>
                <c:pt idx="7">
                  <c:v>28.917831831899143</c:v>
                </c:pt>
                <c:pt idx="8">
                  <c:v>29.352978670420228</c:v>
                </c:pt>
                <c:pt idx="9">
                  <c:v>29.843460121214878</c:v>
                </c:pt>
                <c:pt idx="10">
                  <c:v>30.229273794744874</c:v>
                </c:pt>
                <c:pt idx="11">
                  <c:v>30.01772478751597</c:v>
                </c:pt>
                <c:pt idx="12">
                  <c:v>29.277492960891731</c:v>
                </c:pt>
                <c:pt idx="13">
                  <c:v>29.584922848900394</c:v>
                </c:pt>
                <c:pt idx="14">
                  <c:v>29.513754099312479</c:v>
                </c:pt>
                <c:pt idx="15">
                  <c:v>29.399486947298488</c:v>
                </c:pt>
                <c:pt idx="16">
                  <c:v>29.341608685911584</c:v>
                </c:pt>
                <c:pt idx="17">
                  <c:v>29.51649850392517</c:v>
                </c:pt>
                <c:pt idx="18">
                  <c:v>29.671624337115787</c:v>
                </c:pt>
                <c:pt idx="19">
                  <c:v>29.778484697457813</c:v>
                </c:pt>
                <c:pt idx="20">
                  <c:v>30.181716946771218</c:v>
                </c:pt>
                <c:pt idx="21">
                  <c:v>30.36454959821814</c:v>
                </c:pt>
                <c:pt idx="22">
                  <c:v>30.407990351424498</c:v>
                </c:pt>
              </c:numCache>
            </c:numRef>
          </c:val>
          <c:smooth val="0"/>
          <c:extLst>
            <c:ext xmlns:c16="http://schemas.microsoft.com/office/drawing/2014/chart" uri="{C3380CC4-5D6E-409C-BE32-E72D297353CC}">
              <c16:uniqueId val="{00000003-AD6C-40BB-B58A-68EFB48839EF}"/>
            </c:ext>
          </c:extLst>
        </c:ser>
        <c:dLbls>
          <c:showLegendKey val="0"/>
          <c:showVal val="0"/>
          <c:showCatName val="0"/>
          <c:showSerName val="0"/>
          <c:showPercent val="0"/>
          <c:showBubbleSize val="0"/>
        </c:dLbls>
        <c:smooth val="0"/>
        <c:axId val="1464523376"/>
        <c:axId val="1464522416"/>
      </c:lineChart>
      <c:catAx>
        <c:axId val="146452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4522416"/>
        <c:crosses val="autoZero"/>
        <c:auto val="1"/>
        <c:lblAlgn val="ctr"/>
        <c:lblOffset val="100"/>
        <c:noMultiLvlLbl val="0"/>
      </c:catAx>
      <c:valAx>
        <c:axId val="1464522416"/>
        <c:scaling>
          <c:orientation val="minMax"/>
          <c:min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45233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CPI Inflation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strRef>
              <c:f>data!$A$10:$A$40</c:f>
              <c:strCache>
                <c:ptCount val="31"/>
                <c:pt idx="0">
                  <c:v>1989</c:v>
                </c:pt>
                <c:pt idx="1">
                  <c:v>1990</c:v>
                </c:pt>
                <c:pt idx="2">
                  <c:v>1991</c:v>
                </c:pt>
                <c:pt idx="3">
                  <c:v>1992</c:v>
                </c:pt>
                <c:pt idx="4">
                  <c:v>1993</c:v>
                </c:pt>
                <c:pt idx="5">
                  <c:v>1994</c:v>
                </c:pt>
                <c:pt idx="6">
                  <c:v>1995</c:v>
                </c:pt>
                <c:pt idx="7">
                  <c:v>1996</c:v>
                </c:pt>
                <c:pt idx="8">
                  <c:v>1997</c:v>
                </c:pt>
                <c:pt idx="9">
                  <c:v>1998</c:v>
                </c:pt>
                <c:pt idx="10">
                  <c:v>1999</c:v>
                </c:pt>
                <c:pt idx="11">
                  <c:v>2000</c:v>
                </c:pt>
                <c:pt idx="12">
                  <c:v>2001</c:v>
                </c:pt>
                <c:pt idx="13">
                  <c:v>2002</c:v>
                </c:pt>
                <c:pt idx="14">
                  <c:v>2003</c:v>
                </c:pt>
                <c:pt idx="15">
                  <c:v>2004</c:v>
                </c:pt>
                <c:pt idx="16">
                  <c:v>2005</c:v>
                </c:pt>
                <c:pt idx="17">
                  <c:v>2006</c:v>
                </c:pt>
                <c:pt idx="18">
                  <c:v>2007</c:v>
                </c:pt>
                <c:pt idx="19">
                  <c:v>2008</c:v>
                </c:pt>
                <c:pt idx="20">
                  <c:v>2009</c:v>
                </c:pt>
                <c:pt idx="21">
                  <c:v>2010</c:v>
                </c:pt>
                <c:pt idx="22">
                  <c:v>2011</c:v>
                </c:pt>
                <c:pt idx="23">
                  <c:v>2012</c:v>
                </c:pt>
                <c:pt idx="24">
                  <c:v>2013</c:v>
                </c:pt>
                <c:pt idx="25">
                  <c:v>2014</c:v>
                </c:pt>
                <c:pt idx="26">
                  <c:v>2015</c:v>
                </c:pt>
                <c:pt idx="27">
                  <c:v>2016</c:v>
                </c:pt>
                <c:pt idx="28">
                  <c:v>2017</c:v>
                </c:pt>
                <c:pt idx="29">
                  <c:v>2018</c:v>
                </c:pt>
                <c:pt idx="30">
                  <c:v>2019</c:v>
                </c:pt>
              </c:strCache>
            </c:strRef>
          </c:cat>
          <c:val>
            <c:numRef>
              <c:f>data!$C$10:$C$40</c:f>
              <c:numCache>
                <c:formatCode>0%</c:formatCode>
                <c:ptCount val="31"/>
                <c:pt idx="0">
                  <c:v>4.9808429118773971E-2</c:v>
                </c:pt>
                <c:pt idx="1">
                  <c:v>6.6189624329159133E-2</c:v>
                </c:pt>
                <c:pt idx="2">
                  <c:v>6.9883527454242977E-2</c:v>
                </c:pt>
                <c:pt idx="3">
                  <c:v>3.9936102236421724E-2</c:v>
                </c:pt>
                <c:pt idx="4">
                  <c:v>2.4922118380062325E-2</c:v>
                </c:pt>
                <c:pt idx="5">
                  <c:v>1.9847328244274764E-2</c:v>
                </c:pt>
                <c:pt idx="6">
                  <c:v>2.529761904761909E-2</c:v>
                </c:pt>
                <c:pt idx="7">
                  <c:v>2.3255813953488292E-2</c:v>
                </c:pt>
                <c:pt idx="8">
                  <c:v>1.8544935805991401E-2</c:v>
                </c:pt>
                <c:pt idx="9">
                  <c:v>1.544943820224731E-2</c:v>
                </c:pt>
                <c:pt idx="10">
                  <c:v>1.2482662968099745E-2</c:v>
                </c:pt>
                <c:pt idx="11">
                  <c:v>8.253094910591589E-3</c:v>
                </c:pt>
                <c:pt idx="12">
                  <c:v>1.2228260869565102E-2</c:v>
                </c:pt>
                <c:pt idx="13">
                  <c:v>1.2080536912751754E-2</c:v>
                </c:pt>
                <c:pt idx="14">
                  <c:v>1.3245033112582781E-2</c:v>
                </c:pt>
                <c:pt idx="15">
                  <c:v>1.3071895424836602E-2</c:v>
                </c:pt>
                <c:pt idx="16">
                  <c:v>2.0486555697823233E-2</c:v>
                </c:pt>
                <c:pt idx="17">
                  <c:v>2.2528160200250454E-2</c:v>
                </c:pt>
                <c:pt idx="18">
                  <c:v>2.322738386308058E-2</c:v>
                </c:pt>
                <c:pt idx="19">
                  <c:v>3.4238488783943394E-2</c:v>
                </c:pt>
                <c:pt idx="20">
                  <c:v>2.1939953810623459E-2</c:v>
                </c:pt>
                <c:pt idx="21">
                  <c:v>3.1319910514541513E-2</c:v>
                </c:pt>
                <c:pt idx="22">
                  <c:v>4.2826552462526764E-2</c:v>
                </c:pt>
                <c:pt idx="23">
                  <c:v>2.8095733610821943E-2</c:v>
                </c:pt>
                <c:pt idx="24">
                  <c:v>2.4365482233502597E-2</c:v>
                </c:pt>
                <c:pt idx="25">
                  <c:v>1.4999999999999999E-2</c:v>
                </c:pt>
                <c:pt idx="26">
                  <c:v>0</c:v>
                </c:pt>
                <c:pt idx="27">
                  <c:v>6.951340615690197E-3</c:v>
                </c:pt>
                <c:pt idx="28">
                  <c:v>2.6112185686653799E-2</c:v>
                </c:pt>
                <c:pt idx="29">
                  <c:v>2.3607176581680829E-2</c:v>
                </c:pt>
                <c:pt idx="30">
                  <c:v>1.7625231910946119E-2</c:v>
                </c:pt>
              </c:numCache>
            </c:numRef>
          </c:val>
          <c:smooth val="0"/>
          <c:extLst>
            <c:ext xmlns:c16="http://schemas.microsoft.com/office/drawing/2014/chart" uri="{C3380CC4-5D6E-409C-BE32-E72D297353CC}">
              <c16:uniqueId val="{00000000-2123-44D4-966A-261122BA8948}"/>
            </c:ext>
          </c:extLst>
        </c:ser>
        <c:dLbls>
          <c:showLegendKey val="0"/>
          <c:showVal val="0"/>
          <c:showCatName val="0"/>
          <c:showSerName val="0"/>
          <c:showPercent val="0"/>
          <c:showBubbleSize val="0"/>
        </c:dLbls>
        <c:smooth val="0"/>
        <c:axId val="1475286032"/>
        <c:axId val="1510411312"/>
      </c:lineChart>
      <c:catAx>
        <c:axId val="1475286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0411312"/>
        <c:crosses val="autoZero"/>
        <c:auto val="1"/>
        <c:lblAlgn val="ctr"/>
        <c:lblOffset val="100"/>
        <c:noMultiLvlLbl val="0"/>
      </c:catAx>
      <c:valAx>
        <c:axId val="151041131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5286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CAB684-DAE1-42C2-BB78-86CDF47092CC}" type="datetimeFigureOut">
              <a:rPr lang="en-GB" smtClean="0"/>
              <a:t>13/05/2025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1CE08B-690F-4802-B807-C4C74D82A87B}" type="slidenum">
              <a:rPr lang="en-GB" smtClean="0"/>
              <a:t>‹#›</a:t>
            </a:fld>
            <a:endParaRPr lang="en-GB"/>
          </a:p>
        </p:txBody>
      </p:sp>
    </p:spTree>
    <p:extLst>
      <p:ext uri="{BB962C8B-B14F-4D97-AF65-F5344CB8AC3E}">
        <p14:creationId xmlns:p14="http://schemas.microsoft.com/office/powerpoint/2010/main" val="1988451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Cobb-Douglass production technology, where output is determined by a combination of labour and capital.</a:t>
            </a:r>
          </a:p>
          <a:p>
            <a:endParaRPr lang="en-GB" dirty="0"/>
          </a:p>
          <a:p>
            <a:r>
              <a:rPr lang="en-GB" dirty="0"/>
              <a:t>K is capital, L is labour. Alpha is the capital share of output, 1-alpha is the labour share of output.</a:t>
            </a:r>
          </a:p>
        </p:txBody>
      </p:sp>
      <p:sp>
        <p:nvSpPr>
          <p:cNvPr id="4" name="Slide Number Placeholder 3"/>
          <p:cNvSpPr>
            <a:spLocks noGrp="1"/>
          </p:cNvSpPr>
          <p:nvPr>
            <p:ph type="sldNum" sz="quarter" idx="5"/>
          </p:nvPr>
        </p:nvSpPr>
        <p:spPr/>
        <p:txBody>
          <a:bodyPr/>
          <a:lstStyle/>
          <a:p>
            <a:fld id="{791CE08B-690F-4802-B807-C4C74D82A87B}" type="slidenum">
              <a:rPr lang="en-GB" smtClean="0"/>
              <a:t>4</a:t>
            </a:fld>
            <a:endParaRPr lang="en-GB"/>
          </a:p>
        </p:txBody>
      </p:sp>
    </p:spTree>
    <p:extLst>
      <p:ext uri="{BB962C8B-B14F-4D97-AF65-F5344CB8AC3E}">
        <p14:creationId xmlns:p14="http://schemas.microsoft.com/office/powerpoint/2010/main" val="512766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CE08B-690F-4802-B807-C4C74D82A87B}" type="slidenum">
              <a:rPr lang="en-GB" smtClean="0"/>
              <a:t>12</a:t>
            </a:fld>
            <a:endParaRPr lang="en-GB"/>
          </a:p>
        </p:txBody>
      </p:sp>
    </p:spTree>
    <p:extLst>
      <p:ext uri="{BB962C8B-B14F-4D97-AF65-F5344CB8AC3E}">
        <p14:creationId xmlns:p14="http://schemas.microsoft.com/office/powerpoint/2010/main" val="1174520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baseline analysis will focus on median wages are these are closely linked to standard of living.</a:t>
            </a:r>
          </a:p>
        </p:txBody>
      </p:sp>
      <p:sp>
        <p:nvSpPr>
          <p:cNvPr id="4" name="Slide Number Placeholder 3"/>
          <p:cNvSpPr>
            <a:spLocks noGrp="1"/>
          </p:cNvSpPr>
          <p:nvPr>
            <p:ph type="sldNum" sz="quarter" idx="5"/>
          </p:nvPr>
        </p:nvSpPr>
        <p:spPr/>
        <p:txBody>
          <a:bodyPr/>
          <a:lstStyle/>
          <a:p>
            <a:fld id="{791CE08B-690F-4802-B807-C4C74D82A87B}" type="slidenum">
              <a:rPr lang="en-GB" smtClean="0"/>
              <a:t>16</a:t>
            </a:fld>
            <a:endParaRPr lang="en-GB"/>
          </a:p>
        </p:txBody>
      </p:sp>
    </p:spTree>
    <p:extLst>
      <p:ext uri="{BB962C8B-B14F-4D97-AF65-F5344CB8AC3E}">
        <p14:creationId xmlns:p14="http://schemas.microsoft.com/office/powerpoint/2010/main" val="1410938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Analysis is also very informal. It is a blogpost, and no regression tables are included which allow a more thorough analysis of coefficients, standard deviation, R^2, etc.</a:t>
            </a:r>
          </a:p>
        </p:txBody>
      </p:sp>
      <p:sp>
        <p:nvSpPr>
          <p:cNvPr id="4" name="Slide Number Placeholder 3"/>
          <p:cNvSpPr>
            <a:spLocks noGrp="1"/>
          </p:cNvSpPr>
          <p:nvPr>
            <p:ph type="sldNum" sz="quarter" idx="5"/>
          </p:nvPr>
        </p:nvSpPr>
        <p:spPr/>
        <p:txBody>
          <a:bodyPr/>
          <a:lstStyle/>
          <a:p>
            <a:fld id="{791CE08B-690F-4802-B807-C4C74D82A87B}" type="slidenum">
              <a:rPr lang="en-GB" smtClean="0"/>
              <a:t>30</a:t>
            </a:fld>
            <a:endParaRPr lang="en-GB"/>
          </a:p>
        </p:txBody>
      </p:sp>
    </p:spTree>
    <p:extLst>
      <p:ext uri="{BB962C8B-B14F-4D97-AF65-F5344CB8AC3E}">
        <p14:creationId xmlns:p14="http://schemas.microsoft.com/office/powerpoint/2010/main" val="3687439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firms may postpone wage increase to gain a competitive advantage or to recover from losses, and Stansbury &amp; Summers (2018) point out that lagged effects may exist because firms take time to discern to what extent increases in output are due to labour productivity. </a:t>
            </a:r>
            <a:endParaRPr lang="en-GB" dirty="0"/>
          </a:p>
        </p:txBody>
      </p:sp>
      <p:sp>
        <p:nvSpPr>
          <p:cNvPr id="4" name="Slide Number Placeholder 3"/>
          <p:cNvSpPr>
            <a:spLocks noGrp="1"/>
          </p:cNvSpPr>
          <p:nvPr>
            <p:ph type="sldNum" sz="quarter" idx="5"/>
          </p:nvPr>
        </p:nvSpPr>
        <p:spPr/>
        <p:txBody>
          <a:bodyPr/>
          <a:lstStyle/>
          <a:p>
            <a:fld id="{791CE08B-690F-4802-B807-C4C74D82A87B}" type="slidenum">
              <a:rPr lang="en-GB" smtClean="0"/>
              <a:t>32</a:t>
            </a:fld>
            <a:endParaRPr lang="en-GB"/>
          </a:p>
        </p:txBody>
      </p:sp>
    </p:spTree>
    <p:extLst>
      <p:ext uri="{BB962C8B-B14F-4D97-AF65-F5344CB8AC3E}">
        <p14:creationId xmlns:p14="http://schemas.microsoft.com/office/powerpoint/2010/main" val="4206907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(Lazear, Shaw &amp; Stanton, 2012): Why productivity rises during recessions,</a:t>
            </a:r>
          </a:p>
          <a:p>
            <a:r>
              <a:rPr lang="en-GB" sz="1200" dirty="0"/>
              <a:t>(Mishkin &amp; Posen, 1997): Inflation targeting: lessons from four countries.</a:t>
            </a:r>
            <a:endParaRPr lang="en-GB" dirty="0"/>
          </a:p>
        </p:txBody>
      </p:sp>
      <p:sp>
        <p:nvSpPr>
          <p:cNvPr id="4" name="Slide Number Placeholder 3"/>
          <p:cNvSpPr>
            <a:spLocks noGrp="1"/>
          </p:cNvSpPr>
          <p:nvPr>
            <p:ph type="sldNum" sz="quarter" idx="5"/>
          </p:nvPr>
        </p:nvSpPr>
        <p:spPr/>
        <p:txBody>
          <a:bodyPr/>
          <a:lstStyle/>
          <a:p>
            <a:fld id="{791CE08B-690F-4802-B807-C4C74D82A87B}" type="slidenum">
              <a:rPr lang="en-GB" smtClean="0"/>
              <a:t>33</a:t>
            </a:fld>
            <a:endParaRPr lang="en-GB"/>
          </a:p>
        </p:txBody>
      </p:sp>
    </p:spTree>
    <p:extLst>
      <p:ext uri="{BB962C8B-B14F-4D97-AF65-F5344CB8AC3E}">
        <p14:creationId xmlns:p14="http://schemas.microsoft.com/office/powerpoint/2010/main" val="2880678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CE08B-690F-4802-B807-C4C74D82A87B}" type="slidenum">
              <a:rPr lang="en-GB" smtClean="0"/>
              <a:t>35</a:t>
            </a:fld>
            <a:endParaRPr lang="en-GB"/>
          </a:p>
        </p:txBody>
      </p:sp>
    </p:spTree>
    <p:extLst>
      <p:ext uri="{BB962C8B-B14F-4D97-AF65-F5344CB8AC3E}">
        <p14:creationId xmlns:p14="http://schemas.microsoft.com/office/powerpoint/2010/main" val="3040827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price bases do not affect final regression results as year-on-year percentage changes are independent of index base year.</a:t>
            </a:r>
          </a:p>
        </p:txBody>
      </p:sp>
      <p:sp>
        <p:nvSpPr>
          <p:cNvPr id="4" name="Slide Number Placeholder 3"/>
          <p:cNvSpPr>
            <a:spLocks noGrp="1"/>
          </p:cNvSpPr>
          <p:nvPr>
            <p:ph type="sldNum" sz="quarter" idx="5"/>
          </p:nvPr>
        </p:nvSpPr>
        <p:spPr/>
        <p:txBody>
          <a:bodyPr/>
          <a:lstStyle/>
          <a:p>
            <a:fld id="{791CE08B-690F-4802-B807-C4C74D82A87B}" type="slidenum">
              <a:rPr lang="en-GB" smtClean="0"/>
              <a:t>36</a:t>
            </a:fld>
            <a:endParaRPr lang="en-GB"/>
          </a:p>
        </p:txBody>
      </p:sp>
    </p:spTree>
    <p:extLst>
      <p:ext uri="{BB962C8B-B14F-4D97-AF65-F5344CB8AC3E}">
        <p14:creationId xmlns:p14="http://schemas.microsoft.com/office/powerpoint/2010/main" val="3120433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5D89C-9268-B2A5-9344-7352C4BB7A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BD8072E-AE27-B4D0-6086-91DB1C42F4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17638F3-A34E-1DB5-9861-1AA2457B2F3F}"/>
              </a:ext>
            </a:extLst>
          </p:cNvPr>
          <p:cNvSpPr>
            <a:spLocks noGrp="1"/>
          </p:cNvSpPr>
          <p:nvPr>
            <p:ph type="dt" sz="half" idx="10"/>
          </p:nvPr>
        </p:nvSpPr>
        <p:spPr/>
        <p:txBody>
          <a:bodyPr/>
          <a:lstStyle/>
          <a:p>
            <a:fld id="{E0B13029-4527-461F-A48C-523152F7F9EB}" type="datetimeFigureOut">
              <a:rPr lang="en-GB" smtClean="0"/>
              <a:t>13/05/2025</a:t>
            </a:fld>
            <a:endParaRPr lang="en-GB"/>
          </a:p>
        </p:txBody>
      </p:sp>
      <p:sp>
        <p:nvSpPr>
          <p:cNvPr id="5" name="Footer Placeholder 4">
            <a:extLst>
              <a:ext uri="{FF2B5EF4-FFF2-40B4-BE49-F238E27FC236}">
                <a16:creationId xmlns:a16="http://schemas.microsoft.com/office/drawing/2014/main" id="{3F197440-4CC5-3D02-14B9-88BF44AD3A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BFA490-C0F0-AC17-444D-81C1468BEE3E}"/>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2330739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7C20-BA51-BC45-201D-5A76E43F825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9FEBB47-B7E8-F31D-0947-2E622D3F04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EEF3283-02A8-891A-15D1-9818CDD9E30C}"/>
              </a:ext>
            </a:extLst>
          </p:cNvPr>
          <p:cNvSpPr>
            <a:spLocks noGrp="1"/>
          </p:cNvSpPr>
          <p:nvPr>
            <p:ph type="dt" sz="half" idx="10"/>
          </p:nvPr>
        </p:nvSpPr>
        <p:spPr/>
        <p:txBody>
          <a:bodyPr/>
          <a:lstStyle/>
          <a:p>
            <a:fld id="{E0B13029-4527-461F-A48C-523152F7F9EB}" type="datetimeFigureOut">
              <a:rPr lang="en-GB" smtClean="0"/>
              <a:t>13/05/2025</a:t>
            </a:fld>
            <a:endParaRPr lang="en-GB"/>
          </a:p>
        </p:txBody>
      </p:sp>
      <p:sp>
        <p:nvSpPr>
          <p:cNvPr id="5" name="Footer Placeholder 4">
            <a:extLst>
              <a:ext uri="{FF2B5EF4-FFF2-40B4-BE49-F238E27FC236}">
                <a16:creationId xmlns:a16="http://schemas.microsoft.com/office/drawing/2014/main" id="{316AE4A5-D847-7B7E-5F15-3718CFE18C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5A6528-DD07-88D4-4B07-06CBC4EBAB68}"/>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1118132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6B53D7-BBDD-9FE5-30BA-A6E9BA883C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A6EF3EB-3C63-3DCA-ED3A-C478817FA4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F83EC6-56F2-971B-2B2D-A3B04D99B359}"/>
              </a:ext>
            </a:extLst>
          </p:cNvPr>
          <p:cNvSpPr>
            <a:spLocks noGrp="1"/>
          </p:cNvSpPr>
          <p:nvPr>
            <p:ph type="dt" sz="half" idx="10"/>
          </p:nvPr>
        </p:nvSpPr>
        <p:spPr/>
        <p:txBody>
          <a:bodyPr/>
          <a:lstStyle/>
          <a:p>
            <a:fld id="{E0B13029-4527-461F-A48C-523152F7F9EB}" type="datetimeFigureOut">
              <a:rPr lang="en-GB" smtClean="0"/>
              <a:t>13/05/2025</a:t>
            </a:fld>
            <a:endParaRPr lang="en-GB"/>
          </a:p>
        </p:txBody>
      </p:sp>
      <p:sp>
        <p:nvSpPr>
          <p:cNvPr id="5" name="Footer Placeholder 4">
            <a:extLst>
              <a:ext uri="{FF2B5EF4-FFF2-40B4-BE49-F238E27FC236}">
                <a16:creationId xmlns:a16="http://schemas.microsoft.com/office/drawing/2014/main" id="{E89EF140-4EBB-7F7F-884D-806C0486FB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310185-5F4C-0270-1424-E09F8C98AC0B}"/>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1872223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9FA35-6D08-A1C7-9B5C-08BE9B14F2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C73CBEF-D8AC-AB6A-9D8A-4562BBBCCA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277B00-1571-8F5E-7C8E-D3E43D787D80}"/>
              </a:ext>
            </a:extLst>
          </p:cNvPr>
          <p:cNvSpPr>
            <a:spLocks noGrp="1"/>
          </p:cNvSpPr>
          <p:nvPr>
            <p:ph type="dt" sz="half" idx="10"/>
          </p:nvPr>
        </p:nvSpPr>
        <p:spPr/>
        <p:txBody>
          <a:bodyPr/>
          <a:lstStyle/>
          <a:p>
            <a:fld id="{E0B13029-4527-461F-A48C-523152F7F9EB}" type="datetimeFigureOut">
              <a:rPr lang="en-GB" smtClean="0"/>
              <a:t>13/05/2025</a:t>
            </a:fld>
            <a:endParaRPr lang="en-GB"/>
          </a:p>
        </p:txBody>
      </p:sp>
      <p:sp>
        <p:nvSpPr>
          <p:cNvPr id="5" name="Footer Placeholder 4">
            <a:extLst>
              <a:ext uri="{FF2B5EF4-FFF2-40B4-BE49-F238E27FC236}">
                <a16:creationId xmlns:a16="http://schemas.microsoft.com/office/drawing/2014/main" id="{452A4287-5DBB-1D7F-6D41-D472573A83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6F0FEF-C7F3-3331-D490-874050131087}"/>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3866185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3825-90CD-D426-B6CA-B81F3E1C27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54C4EC7-71FE-22E0-7161-495355D2A4B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B6ECD6-05BF-8BCD-5538-EF67E5DA2D9F}"/>
              </a:ext>
            </a:extLst>
          </p:cNvPr>
          <p:cNvSpPr>
            <a:spLocks noGrp="1"/>
          </p:cNvSpPr>
          <p:nvPr>
            <p:ph type="dt" sz="half" idx="10"/>
          </p:nvPr>
        </p:nvSpPr>
        <p:spPr/>
        <p:txBody>
          <a:bodyPr/>
          <a:lstStyle/>
          <a:p>
            <a:fld id="{E0B13029-4527-461F-A48C-523152F7F9EB}" type="datetimeFigureOut">
              <a:rPr lang="en-GB" smtClean="0"/>
              <a:t>13/05/2025</a:t>
            </a:fld>
            <a:endParaRPr lang="en-GB"/>
          </a:p>
        </p:txBody>
      </p:sp>
      <p:sp>
        <p:nvSpPr>
          <p:cNvPr id="5" name="Footer Placeholder 4">
            <a:extLst>
              <a:ext uri="{FF2B5EF4-FFF2-40B4-BE49-F238E27FC236}">
                <a16:creationId xmlns:a16="http://schemas.microsoft.com/office/drawing/2014/main" id="{941F480E-D1A5-B5E8-621C-BC7971D0E8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3A9A05-9962-82ED-CE9F-3529187901AE}"/>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1064544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97E8E-D61D-E3B6-F5CD-89FD4F22EA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B382DAA-1ECD-07CD-EEA4-8747218405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15DCD1E-9D15-1453-03AF-F825ECDAC0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4FF779D-3912-3B4D-5286-F07AAD524308}"/>
              </a:ext>
            </a:extLst>
          </p:cNvPr>
          <p:cNvSpPr>
            <a:spLocks noGrp="1"/>
          </p:cNvSpPr>
          <p:nvPr>
            <p:ph type="dt" sz="half" idx="10"/>
          </p:nvPr>
        </p:nvSpPr>
        <p:spPr/>
        <p:txBody>
          <a:bodyPr/>
          <a:lstStyle/>
          <a:p>
            <a:fld id="{E0B13029-4527-461F-A48C-523152F7F9EB}" type="datetimeFigureOut">
              <a:rPr lang="en-GB" smtClean="0"/>
              <a:t>13/05/2025</a:t>
            </a:fld>
            <a:endParaRPr lang="en-GB"/>
          </a:p>
        </p:txBody>
      </p:sp>
      <p:sp>
        <p:nvSpPr>
          <p:cNvPr id="6" name="Footer Placeholder 5">
            <a:extLst>
              <a:ext uri="{FF2B5EF4-FFF2-40B4-BE49-F238E27FC236}">
                <a16:creationId xmlns:a16="http://schemas.microsoft.com/office/drawing/2014/main" id="{61204C41-4584-5022-053A-3AB399890C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297ADD-FFFE-BC0B-BB31-51763C3D4703}"/>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158921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D968-2CBD-8CCF-0334-EFBEA84B1E0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118FCA1-B443-F69D-B5C4-7165224912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E0E3E-ECDF-338A-A6AD-62CA5F69B8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1C210F6-C4FB-3FDC-9857-D1819513CC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07D259-32EE-1A95-A59C-DD139033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6F247B9-9F50-AEC2-46B3-58124F155F1F}"/>
              </a:ext>
            </a:extLst>
          </p:cNvPr>
          <p:cNvSpPr>
            <a:spLocks noGrp="1"/>
          </p:cNvSpPr>
          <p:nvPr>
            <p:ph type="dt" sz="half" idx="10"/>
          </p:nvPr>
        </p:nvSpPr>
        <p:spPr/>
        <p:txBody>
          <a:bodyPr/>
          <a:lstStyle/>
          <a:p>
            <a:fld id="{E0B13029-4527-461F-A48C-523152F7F9EB}" type="datetimeFigureOut">
              <a:rPr lang="en-GB" smtClean="0"/>
              <a:t>13/05/2025</a:t>
            </a:fld>
            <a:endParaRPr lang="en-GB"/>
          </a:p>
        </p:txBody>
      </p:sp>
      <p:sp>
        <p:nvSpPr>
          <p:cNvPr id="8" name="Footer Placeholder 7">
            <a:extLst>
              <a:ext uri="{FF2B5EF4-FFF2-40B4-BE49-F238E27FC236}">
                <a16:creationId xmlns:a16="http://schemas.microsoft.com/office/drawing/2014/main" id="{D22D73AC-8030-B5E9-66F5-B5535027C6D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3EFA6F-710C-5D9C-89B2-72C028070BE2}"/>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385963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B0181-F38D-F8FD-4EDD-3646522DA32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7B53E57-1E68-3DE5-CF0C-21E434C7632D}"/>
              </a:ext>
            </a:extLst>
          </p:cNvPr>
          <p:cNvSpPr>
            <a:spLocks noGrp="1"/>
          </p:cNvSpPr>
          <p:nvPr>
            <p:ph type="dt" sz="half" idx="10"/>
          </p:nvPr>
        </p:nvSpPr>
        <p:spPr/>
        <p:txBody>
          <a:bodyPr/>
          <a:lstStyle/>
          <a:p>
            <a:fld id="{E0B13029-4527-461F-A48C-523152F7F9EB}" type="datetimeFigureOut">
              <a:rPr lang="en-GB" smtClean="0"/>
              <a:t>13/05/2025</a:t>
            </a:fld>
            <a:endParaRPr lang="en-GB"/>
          </a:p>
        </p:txBody>
      </p:sp>
      <p:sp>
        <p:nvSpPr>
          <p:cNvPr id="4" name="Footer Placeholder 3">
            <a:extLst>
              <a:ext uri="{FF2B5EF4-FFF2-40B4-BE49-F238E27FC236}">
                <a16:creationId xmlns:a16="http://schemas.microsoft.com/office/drawing/2014/main" id="{47E91176-7BFD-91B7-56EB-B356CF9C7A9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33A672E-01B2-2CD2-E91C-C0D79DBD84B1}"/>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1767630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C5D785-9F64-6C41-10EC-90E03D645112}"/>
              </a:ext>
            </a:extLst>
          </p:cNvPr>
          <p:cNvSpPr>
            <a:spLocks noGrp="1"/>
          </p:cNvSpPr>
          <p:nvPr>
            <p:ph type="dt" sz="half" idx="10"/>
          </p:nvPr>
        </p:nvSpPr>
        <p:spPr/>
        <p:txBody>
          <a:bodyPr/>
          <a:lstStyle/>
          <a:p>
            <a:fld id="{E0B13029-4527-461F-A48C-523152F7F9EB}" type="datetimeFigureOut">
              <a:rPr lang="en-GB" smtClean="0"/>
              <a:t>13/05/2025</a:t>
            </a:fld>
            <a:endParaRPr lang="en-GB"/>
          </a:p>
        </p:txBody>
      </p:sp>
      <p:sp>
        <p:nvSpPr>
          <p:cNvPr id="3" name="Footer Placeholder 2">
            <a:extLst>
              <a:ext uri="{FF2B5EF4-FFF2-40B4-BE49-F238E27FC236}">
                <a16:creationId xmlns:a16="http://schemas.microsoft.com/office/drawing/2014/main" id="{36668DA3-B1EB-BAFB-0126-A2DEB179C02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4559EC5-3041-FE82-17D4-C6727824E155}"/>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269912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43026-9B60-5A7D-9FF1-C20B9D691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9504459-34B3-EA20-A1DB-4941DFE453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DF677C1-B8FE-2EB6-6006-90950856C9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A38737-4700-4728-CA2E-D259DDA94E8A}"/>
              </a:ext>
            </a:extLst>
          </p:cNvPr>
          <p:cNvSpPr>
            <a:spLocks noGrp="1"/>
          </p:cNvSpPr>
          <p:nvPr>
            <p:ph type="dt" sz="half" idx="10"/>
          </p:nvPr>
        </p:nvSpPr>
        <p:spPr/>
        <p:txBody>
          <a:bodyPr/>
          <a:lstStyle/>
          <a:p>
            <a:fld id="{E0B13029-4527-461F-A48C-523152F7F9EB}" type="datetimeFigureOut">
              <a:rPr lang="en-GB" smtClean="0"/>
              <a:t>13/05/2025</a:t>
            </a:fld>
            <a:endParaRPr lang="en-GB"/>
          </a:p>
        </p:txBody>
      </p:sp>
      <p:sp>
        <p:nvSpPr>
          <p:cNvPr id="6" name="Footer Placeholder 5">
            <a:extLst>
              <a:ext uri="{FF2B5EF4-FFF2-40B4-BE49-F238E27FC236}">
                <a16:creationId xmlns:a16="http://schemas.microsoft.com/office/drawing/2014/main" id="{53B6298D-5668-6C9F-9F5B-AF09429A9BD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2F2C61-8C13-F001-EE02-FD6088AA5BC6}"/>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1820673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CC38-3364-9329-B3B1-AEEC3C247A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3E2AAEE-53C0-3851-BA9C-501CFF4710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D95022F-EBCD-8F86-AF21-03B1B441F0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5AADE0-43A4-2D09-31E1-89F9EF01870E}"/>
              </a:ext>
            </a:extLst>
          </p:cNvPr>
          <p:cNvSpPr>
            <a:spLocks noGrp="1"/>
          </p:cNvSpPr>
          <p:nvPr>
            <p:ph type="dt" sz="half" idx="10"/>
          </p:nvPr>
        </p:nvSpPr>
        <p:spPr/>
        <p:txBody>
          <a:bodyPr/>
          <a:lstStyle/>
          <a:p>
            <a:fld id="{E0B13029-4527-461F-A48C-523152F7F9EB}" type="datetimeFigureOut">
              <a:rPr lang="en-GB" smtClean="0"/>
              <a:t>13/05/2025</a:t>
            </a:fld>
            <a:endParaRPr lang="en-GB"/>
          </a:p>
        </p:txBody>
      </p:sp>
      <p:sp>
        <p:nvSpPr>
          <p:cNvPr id="6" name="Footer Placeholder 5">
            <a:extLst>
              <a:ext uri="{FF2B5EF4-FFF2-40B4-BE49-F238E27FC236}">
                <a16:creationId xmlns:a16="http://schemas.microsoft.com/office/drawing/2014/main" id="{E3533DEE-8ECA-5E74-5369-ACA64FA43A8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968569-91DF-8F1D-EF47-03590923E709}"/>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1909134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ED2223-4F9C-9CE8-64BC-D594E4416D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EACFD7-F911-BE26-30D2-AB92CB8B44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CAFB3A-F6B0-F479-0A3F-B09CDF825B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0B13029-4527-461F-A48C-523152F7F9EB}" type="datetimeFigureOut">
              <a:rPr lang="en-GB" smtClean="0"/>
              <a:t>13/05/2025</a:t>
            </a:fld>
            <a:endParaRPr lang="en-GB"/>
          </a:p>
        </p:txBody>
      </p:sp>
      <p:sp>
        <p:nvSpPr>
          <p:cNvPr id="5" name="Footer Placeholder 4">
            <a:extLst>
              <a:ext uri="{FF2B5EF4-FFF2-40B4-BE49-F238E27FC236}">
                <a16:creationId xmlns:a16="http://schemas.microsoft.com/office/drawing/2014/main" id="{FCA3BAC2-672A-4805-0D36-4E84A7C53D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DA613903-A65B-5C6A-A02F-7FAB973135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C8F9A6-A215-4C49-B9C4-B123BADDF372}" type="slidenum">
              <a:rPr lang="en-GB" smtClean="0"/>
              <a:t>‹#›</a:t>
            </a:fld>
            <a:endParaRPr lang="en-GB"/>
          </a:p>
        </p:txBody>
      </p:sp>
    </p:spTree>
    <p:extLst>
      <p:ext uri="{BB962C8B-B14F-4D97-AF65-F5344CB8AC3E}">
        <p14:creationId xmlns:p14="http://schemas.microsoft.com/office/powerpoint/2010/main" val="355009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9.jpe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EA6024A-11AB-A8EE-8BE2-84D7152642EE}"/>
              </a:ext>
            </a:extLst>
          </p:cNvPr>
          <p:cNvSpPr txBox="1"/>
          <p:nvPr/>
        </p:nvSpPr>
        <p:spPr>
          <a:xfrm>
            <a:off x="2226209" y="1370617"/>
            <a:ext cx="7739581" cy="2123658"/>
          </a:xfrm>
          <a:prstGeom prst="rect">
            <a:avLst/>
          </a:prstGeom>
          <a:noFill/>
        </p:spPr>
        <p:txBody>
          <a:bodyPr wrap="square">
            <a:spAutoFit/>
          </a:bodyPr>
          <a:lstStyle/>
          <a:p>
            <a:pPr algn="ctr">
              <a:spcAft>
                <a:spcPts val="400"/>
              </a:spcAft>
            </a:pPr>
            <a:r>
              <a:rPr lang="en-GB" sz="4400" b="1" kern="1400" spc="-50" dirty="0">
                <a:effectLst/>
                <a:latin typeface="Calibri Light" panose="020F0302020204030204" pitchFamily="34" charset="0"/>
                <a:ea typeface="Times New Roman" panose="02020603050405020304" pitchFamily="18" charset="0"/>
                <a:cs typeface="Times New Roman" panose="02020603050405020304" pitchFamily="18" charset="0"/>
              </a:rPr>
              <a:t>How has the relationship between pay and productivity in the UK transformed in recent decades?</a:t>
            </a:r>
          </a:p>
        </p:txBody>
      </p:sp>
      <p:sp>
        <p:nvSpPr>
          <p:cNvPr id="6" name="TextBox 5">
            <a:extLst>
              <a:ext uri="{FF2B5EF4-FFF2-40B4-BE49-F238E27FC236}">
                <a16:creationId xmlns:a16="http://schemas.microsoft.com/office/drawing/2014/main" id="{DC48E266-A548-94B6-ECBA-F52D95915783}"/>
              </a:ext>
            </a:extLst>
          </p:cNvPr>
          <p:cNvSpPr txBox="1"/>
          <p:nvPr/>
        </p:nvSpPr>
        <p:spPr>
          <a:xfrm>
            <a:off x="2382192" y="3694330"/>
            <a:ext cx="7427613" cy="954107"/>
          </a:xfrm>
          <a:prstGeom prst="rect">
            <a:avLst/>
          </a:prstGeom>
          <a:noFill/>
        </p:spPr>
        <p:txBody>
          <a:bodyPr wrap="square">
            <a:spAutoFit/>
          </a:bodyPr>
          <a:lstStyle/>
          <a:p>
            <a:pPr algn="ctr">
              <a:spcAft>
                <a:spcPts val="400"/>
              </a:spcAft>
            </a:pPr>
            <a:r>
              <a:rPr lang="en-GB" sz="2800" kern="1400" spc="-50" dirty="0">
                <a:effectLst/>
                <a:latin typeface="Calibri Light" panose="020F0302020204030204" pitchFamily="34" charset="0"/>
                <a:ea typeface="Times New Roman" panose="02020603050405020304" pitchFamily="18" charset="0"/>
                <a:cs typeface="Times New Roman" panose="02020603050405020304" pitchFamily="18" charset="0"/>
              </a:rPr>
              <a:t>A study on the commonly held belief that greater productivity will translate to greater living standards.</a:t>
            </a:r>
          </a:p>
        </p:txBody>
      </p:sp>
    </p:spTree>
    <p:extLst>
      <p:ext uri="{BB962C8B-B14F-4D97-AF65-F5344CB8AC3E}">
        <p14:creationId xmlns:p14="http://schemas.microsoft.com/office/powerpoint/2010/main" val="2660517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0F44EEA-F4FA-8690-5BFE-CB90783DCDE2}"/>
              </a:ext>
            </a:extLst>
          </p:cNvPr>
          <p:cNvGrpSpPr/>
          <p:nvPr/>
        </p:nvGrpSpPr>
        <p:grpSpPr>
          <a:xfrm>
            <a:off x="912019" y="1577975"/>
            <a:ext cx="4358482" cy="3385542"/>
            <a:chOff x="454819" y="1768475"/>
            <a:chExt cx="4358482" cy="3385542"/>
          </a:xfrm>
        </p:grpSpPr>
        <p:sp>
          <p:nvSpPr>
            <p:cNvPr id="5" name="TextBox 4">
              <a:extLst>
                <a:ext uri="{FF2B5EF4-FFF2-40B4-BE49-F238E27FC236}">
                  <a16:creationId xmlns:a16="http://schemas.microsoft.com/office/drawing/2014/main" id="{CEBEDE2D-83D2-7275-53DA-27AD60EEB9CC}"/>
                </a:ext>
              </a:extLst>
            </p:cNvPr>
            <p:cNvSpPr txBox="1"/>
            <p:nvPr/>
          </p:nvSpPr>
          <p:spPr>
            <a:xfrm>
              <a:off x="454819" y="1768475"/>
              <a:ext cx="4358482" cy="1446550"/>
            </a:xfrm>
            <a:prstGeom prst="rect">
              <a:avLst/>
            </a:prstGeom>
            <a:noFill/>
          </p:spPr>
          <p:txBody>
            <a:bodyPr wrap="square" rtlCol="0">
              <a:spAutoFit/>
            </a:bodyPr>
            <a:lstStyle/>
            <a:p>
              <a:r>
                <a:rPr lang="en-GB" sz="4400" dirty="0"/>
                <a:t>Gross earnings, i.e., wages</a:t>
              </a:r>
            </a:p>
          </p:txBody>
        </p:sp>
        <p:sp>
          <p:nvSpPr>
            <p:cNvPr id="7" name="TextBox 6">
              <a:extLst>
                <a:ext uri="{FF2B5EF4-FFF2-40B4-BE49-F238E27FC236}">
                  <a16:creationId xmlns:a16="http://schemas.microsoft.com/office/drawing/2014/main" id="{EFDEB7CB-3CB3-30E7-24B6-69849C0E2CF6}"/>
                </a:ext>
              </a:extLst>
            </p:cNvPr>
            <p:cNvSpPr txBox="1"/>
            <p:nvPr/>
          </p:nvSpPr>
          <p:spPr>
            <a:xfrm>
              <a:off x="664369" y="3338135"/>
              <a:ext cx="3939381" cy="1815882"/>
            </a:xfrm>
            <a:prstGeom prst="rect">
              <a:avLst/>
            </a:prstGeom>
            <a:noFill/>
          </p:spPr>
          <p:txBody>
            <a:bodyPr wrap="square" rtlCol="0">
              <a:spAutoFit/>
            </a:bodyPr>
            <a:lstStyle/>
            <a:p>
              <a:pPr algn="r"/>
              <a:r>
                <a:rPr lang="en-GB" sz="2800" dirty="0"/>
                <a:t>Total untaxed income. Seen as more ‘immediate’ than total compensation.</a:t>
              </a:r>
            </a:p>
          </p:txBody>
        </p:sp>
      </p:grpSp>
      <p:grpSp>
        <p:nvGrpSpPr>
          <p:cNvPr id="11" name="Group 10">
            <a:extLst>
              <a:ext uri="{FF2B5EF4-FFF2-40B4-BE49-F238E27FC236}">
                <a16:creationId xmlns:a16="http://schemas.microsoft.com/office/drawing/2014/main" id="{EDAB5CE3-155C-93C8-831B-9BB7E3D9B4AA}"/>
              </a:ext>
            </a:extLst>
          </p:cNvPr>
          <p:cNvGrpSpPr/>
          <p:nvPr/>
        </p:nvGrpSpPr>
        <p:grpSpPr>
          <a:xfrm>
            <a:off x="7131052" y="1577975"/>
            <a:ext cx="4358482" cy="3385542"/>
            <a:chOff x="7071519" y="1768475"/>
            <a:chExt cx="4358482" cy="3385542"/>
          </a:xfrm>
        </p:grpSpPr>
        <p:sp>
          <p:nvSpPr>
            <p:cNvPr id="6" name="TextBox 5">
              <a:extLst>
                <a:ext uri="{FF2B5EF4-FFF2-40B4-BE49-F238E27FC236}">
                  <a16:creationId xmlns:a16="http://schemas.microsoft.com/office/drawing/2014/main" id="{15618AE2-84E5-3AFE-794B-9B4ECE5469CB}"/>
                </a:ext>
              </a:extLst>
            </p:cNvPr>
            <p:cNvSpPr txBox="1"/>
            <p:nvPr/>
          </p:nvSpPr>
          <p:spPr>
            <a:xfrm>
              <a:off x="7071519" y="1768475"/>
              <a:ext cx="4358482" cy="1446550"/>
            </a:xfrm>
            <a:prstGeom prst="rect">
              <a:avLst/>
            </a:prstGeom>
            <a:noFill/>
          </p:spPr>
          <p:txBody>
            <a:bodyPr wrap="square" rtlCol="0">
              <a:spAutoFit/>
            </a:bodyPr>
            <a:lstStyle/>
            <a:p>
              <a:r>
                <a:rPr lang="en-GB" sz="4400" dirty="0"/>
                <a:t>Total Labour Compensation</a:t>
              </a:r>
            </a:p>
          </p:txBody>
        </p:sp>
        <p:sp>
          <p:nvSpPr>
            <p:cNvPr id="8" name="TextBox 7">
              <a:extLst>
                <a:ext uri="{FF2B5EF4-FFF2-40B4-BE49-F238E27FC236}">
                  <a16:creationId xmlns:a16="http://schemas.microsoft.com/office/drawing/2014/main" id="{9D709B88-A41B-DE58-DB9A-83FBBFCC90A2}"/>
                </a:ext>
              </a:extLst>
            </p:cNvPr>
            <p:cNvSpPr txBox="1"/>
            <p:nvPr/>
          </p:nvSpPr>
          <p:spPr>
            <a:xfrm>
              <a:off x="7071519" y="3338135"/>
              <a:ext cx="4358482" cy="1815882"/>
            </a:xfrm>
            <a:prstGeom prst="rect">
              <a:avLst/>
            </a:prstGeom>
            <a:noFill/>
          </p:spPr>
          <p:txBody>
            <a:bodyPr wrap="square" rtlCol="0">
              <a:spAutoFit/>
            </a:bodyPr>
            <a:lstStyle/>
            <a:p>
              <a:pPr algn="r"/>
              <a:r>
                <a:rPr lang="en-GB" sz="2800" dirty="0"/>
                <a:t>Includes gross earnings, plus other payments, such as bonuses, pension contributions, etc.</a:t>
              </a:r>
            </a:p>
          </p:txBody>
        </p:sp>
      </p:grpSp>
      <p:sp>
        <p:nvSpPr>
          <p:cNvPr id="9" name="TextBox 8">
            <a:extLst>
              <a:ext uri="{FF2B5EF4-FFF2-40B4-BE49-F238E27FC236}">
                <a16:creationId xmlns:a16="http://schemas.microsoft.com/office/drawing/2014/main" id="{46122EA6-013E-1193-5D84-C3BE79729440}"/>
              </a:ext>
            </a:extLst>
          </p:cNvPr>
          <p:cNvSpPr txBox="1"/>
          <p:nvPr/>
        </p:nvSpPr>
        <p:spPr>
          <a:xfrm>
            <a:off x="4459684" y="249158"/>
            <a:ext cx="3272632" cy="830997"/>
          </a:xfrm>
          <a:prstGeom prst="rect">
            <a:avLst/>
          </a:prstGeom>
          <a:noFill/>
        </p:spPr>
        <p:txBody>
          <a:bodyPr wrap="square" rtlCol="0">
            <a:spAutoFit/>
          </a:bodyPr>
          <a:lstStyle/>
          <a:p>
            <a:pPr algn="ctr"/>
            <a:r>
              <a:rPr lang="en-GB" sz="4800" dirty="0"/>
              <a:t>Definitions</a:t>
            </a:r>
          </a:p>
        </p:txBody>
      </p:sp>
      <p:sp>
        <p:nvSpPr>
          <p:cNvPr id="13" name="TextBox 12">
            <a:extLst>
              <a:ext uri="{FF2B5EF4-FFF2-40B4-BE49-F238E27FC236}">
                <a16:creationId xmlns:a16="http://schemas.microsoft.com/office/drawing/2014/main" id="{843D0419-6203-1A5C-6D61-A7BFF4CF31E2}"/>
              </a:ext>
            </a:extLst>
          </p:cNvPr>
          <p:cNvSpPr txBox="1"/>
          <p:nvPr/>
        </p:nvSpPr>
        <p:spPr>
          <a:xfrm>
            <a:off x="2999184" y="5777845"/>
            <a:ext cx="6551216" cy="830997"/>
          </a:xfrm>
          <a:prstGeom prst="rect">
            <a:avLst/>
          </a:prstGeom>
          <a:noFill/>
        </p:spPr>
        <p:txBody>
          <a:bodyPr wrap="square" rtlCol="0">
            <a:spAutoFit/>
          </a:bodyPr>
          <a:lstStyle/>
          <a:p>
            <a:pPr algn="ctr"/>
            <a:r>
              <a:rPr lang="en-GB" sz="4800" dirty="0"/>
              <a:t>With that understood…</a:t>
            </a:r>
          </a:p>
        </p:txBody>
      </p:sp>
    </p:spTree>
    <p:extLst>
      <p:ext uri="{BB962C8B-B14F-4D97-AF65-F5344CB8AC3E}">
        <p14:creationId xmlns:p14="http://schemas.microsoft.com/office/powerpoint/2010/main" val="2243439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EF6BD-4C1A-77EA-2743-29D20D14772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3E7A669-3EF8-0CDF-5314-F13001807427}"/>
              </a:ext>
            </a:extLst>
          </p:cNvPr>
          <p:cNvSpPr txBox="1"/>
          <p:nvPr/>
        </p:nvSpPr>
        <p:spPr>
          <a:xfrm>
            <a:off x="1599009" y="2416175"/>
            <a:ext cx="8993982" cy="1569660"/>
          </a:xfrm>
          <a:prstGeom prst="rect">
            <a:avLst/>
          </a:prstGeom>
          <a:noFill/>
        </p:spPr>
        <p:txBody>
          <a:bodyPr wrap="square" rtlCol="0">
            <a:spAutoFit/>
          </a:bodyPr>
          <a:lstStyle/>
          <a:p>
            <a:pPr algn="ctr"/>
            <a:r>
              <a:rPr lang="en-GB" sz="4800" dirty="0"/>
              <a:t>Second: which kind of pay is  most important?</a:t>
            </a:r>
          </a:p>
        </p:txBody>
      </p:sp>
    </p:spTree>
    <p:extLst>
      <p:ext uri="{BB962C8B-B14F-4D97-AF65-F5344CB8AC3E}">
        <p14:creationId xmlns:p14="http://schemas.microsoft.com/office/powerpoint/2010/main" val="4227354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CF8DE-9452-C32B-CE6E-694CBE246017}"/>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067E3FE4-C864-F845-956C-8B7D6C8DC9D4}"/>
              </a:ext>
            </a:extLst>
          </p:cNvPr>
          <p:cNvSpPr/>
          <p:nvPr/>
        </p:nvSpPr>
        <p:spPr>
          <a:xfrm>
            <a:off x="7378700" y="1981200"/>
            <a:ext cx="4622799" cy="435548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31D5549B-DDCA-4881-E740-F7BE78F50447}"/>
              </a:ext>
            </a:extLst>
          </p:cNvPr>
          <p:cNvSpPr/>
          <p:nvPr/>
        </p:nvSpPr>
        <p:spPr>
          <a:xfrm>
            <a:off x="3530600" y="1981201"/>
            <a:ext cx="3556000" cy="463248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C227C11B-12C2-B8E5-801B-657076E524BD}"/>
              </a:ext>
            </a:extLst>
          </p:cNvPr>
          <p:cNvSpPr/>
          <p:nvPr/>
        </p:nvSpPr>
        <p:spPr>
          <a:xfrm>
            <a:off x="914400" y="1981201"/>
            <a:ext cx="2324100" cy="435548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CC6EE2B7-65B8-AA99-5247-692761DE9B0D}"/>
              </a:ext>
            </a:extLst>
          </p:cNvPr>
          <p:cNvSpPr txBox="1"/>
          <p:nvPr/>
        </p:nvSpPr>
        <p:spPr>
          <a:xfrm>
            <a:off x="315119" y="142875"/>
            <a:ext cx="7469982" cy="1938992"/>
          </a:xfrm>
          <a:prstGeom prst="rect">
            <a:avLst/>
          </a:prstGeom>
          <a:noFill/>
        </p:spPr>
        <p:txBody>
          <a:bodyPr wrap="square" rtlCol="0">
            <a:spAutoFit/>
          </a:bodyPr>
          <a:lstStyle/>
          <a:p>
            <a:r>
              <a:rPr lang="en-GB" sz="4000" b="1" dirty="0"/>
              <a:t>Recall the three original proponents of the ‘linked’ view mentioned.</a:t>
            </a:r>
          </a:p>
        </p:txBody>
      </p:sp>
      <p:pic>
        <p:nvPicPr>
          <p:cNvPr id="3" name="Picture 2" descr="Rachel Reeves's tax raid to blow £57bn black hole in Britain's finances">
            <a:extLst>
              <a:ext uri="{FF2B5EF4-FFF2-40B4-BE49-F238E27FC236}">
                <a16:creationId xmlns:a16="http://schemas.microsoft.com/office/drawing/2014/main" id="{0D9A1E4E-3457-CEB8-B15B-83C0113025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56" t="3250" r="21094" b="13500"/>
          <a:stretch/>
        </p:blipFill>
        <p:spPr bwMode="auto">
          <a:xfrm>
            <a:off x="3629604" y="2081617"/>
            <a:ext cx="3349449" cy="2966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aul Krugman - Stone Center on Socio-Economic Inequality">
            <a:extLst>
              <a:ext uri="{FF2B5EF4-FFF2-40B4-BE49-F238E27FC236}">
                <a16:creationId xmlns:a16="http://schemas.microsoft.com/office/drawing/2014/main" id="{FC483CE9-8280-AF0D-9208-EB6E7D1F2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726" y="2081618"/>
            <a:ext cx="2137543" cy="29670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nstitute Professor Emeritus Robert Solow, pathbreaking economist, dies at  age 99 | MIT News | Massachusetts Institute of Technology">
            <a:extLst>
              <a:ext uri="{FF2B5EF4-FFF2-40B4-BE49-F238E27FC236}">
                <a16:creationId xmlns:a16="http://schemas.microsoft.com/office/drawing/2014/main" id="{6D1C1333-F643-3750-5595-E674338848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2389" y="2080979"/>
            <a:ext cx="4449600" cy="2966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68B05CB-1C0E-6170-5B54-7F917F999CE6}"/>
              </a:ext>
            </a:extLst>
          </p:cNvPr>
          <p:cNvSpPr txBox="1"/>
          <p:nvPr/>
        </p:nvSpPr>
        <p:spPr>
          <a:xfrm>
            <a:off x="1008726" y="5136355"/>
            <a:ext cx="2137543" cy="1200329"/>
          </a:xfrm>
          <a:prstGeom prst="rect">
            <a:avLst/>
          </a:prstGeom>
          <a:noFill/>
        </p:spPr>
        <p:txBody>
          <a:bodyPr wrap="square">
            <a:spAutoFit/>
          </a:bodyPr>
          <a:lstStyle/>
          <a:p>
            <a:r>
              <a:rPr lang="en-GB" kern="100" dirty="0">
                <a:latin typeface="Calibri" panose="020F0502020204030204" pitchFamily="34" charset="0"/>
                <a:ea typeface="Calibri" panose="020F0502020204030204" pitchFamily="34" charset="0"/>
                <a:cs typeface="Times New Roman" panose="02020603050405020304" pitchFamily="18" charset="0"/>
              </a:rPr>
              <a: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 country’s ability to improve its </a:t>
            </a: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standard of living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GB" dirty="0"/>
          </a:p>
        </p:txBody>
      </p:sp>
      <p:sp>
        <p:nvSpPr>
          <p:cNvPr id="9" name="TextBox 8">
            <a:extLst>
              <a:ext uri="{FF2B5EF4-FFF2-40B4-BE49-F238E27FC236}">
                <a16:creationId xmlns:a16="http://schemas.microsoft.com/office/drawing/2014/main" id="{A3007DE8-60BC-D1AC-7F58-B13219A2ED6D}"/>
              </a:ext>
            </a:extLst>
          </p:cNvPr>
          <p:cNvSpPr txBox="1"/>
          <p:nvPr/>
        </p:nvSpPr>
        <p:spPr>
          <a:xfrm>
            <a:off x="3629604" y="5136355"/>
            <a:ext cx="3365500" cy="1477328"/>
          </a:xfrm>
          <a:prstGeom prst="rect">
            <a:avLst/>
          </a:prstGeom>
          <a:noFill/>
        </p:spPr>
        <p:txBody>
          <a:bodyPr wrap="square">
            <a:spAutoFit/>
          </a:bodyPr>
          <a:lstStyle/>
          <a:p>
            <a:r>
              <a:rPr lang="en-US" sz="1800" b="0" i="0" dirty="0">
                <a:effectLst/>
              </a:rPr>
              <a:t>“[…] this has had serious consequences for </a:t>
            </a:r>
            <a:r>
              <a:rPr lang="en-US" sz="1800" b="1" i="0" dirty="0">
                <a:effectLst/>
              </a:rPr>
              <a:t>living standards</a:t>
            </a:r>
            <a:r>
              <a:rPr lang="en-US" sz="1800" b="0" i="0" dirty="0">
                <a:effectLst/>
              </a:rPr>
              <a:t> […] productivity remains the key medium term determinant of </a:t>
            </a:r>
            <a:r>
              <a:rPr lang="en-US" sz="1800" b="1" i="0" dirty="0">
                <a:effectLst/>
              </a:rPr>
              <a:t>wages</a:t>
            </a:r>
            <a:r>
              <a:rPr lang="en-US" sz="1800" b="0" i="0" dirty="0">
                <a:effectLst/>
              </a:rPr>
              <a:t> […]”</a:t>
            </a:r>
            <a:endParaRPr lang="en-GB"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233EBF4-D3BA-7734-68D8-E92E50A9BB0F}"/>
                  </a:ext>
                </a:extLst>
              </p:cNvPr>
              <p:cNvSpPr txBox="1"/>
              <p:nvPr/>
            </p:nvSpPr>
            <p:spPr>
              <a:xfrm>
                <a:off x="7528494" y="5125440"/>
                <a:ext cx="4317389" cy="1200329"/>
              </a:xfrm>
              <a:prstGeom prst="rect">
                <a:avLst/>
              </a:prstGeom>
              <a:noFill/>
            </p:spPr>
            <p:txBody>
              <a:bodyPr wrap="square">
                <a:spAutoFit/>
              </a:bodyPr>
              <a:lstStyle/>
              <a:p>
                <a:r>
                  <a:rPr lang="en-US" sz="1800" b="0" i="0" dirty="0">
                    <a:effectLst/>
                  </a:rPr>
                  <a:t>In Solow’s model, </a:t>
                </a:r>
                <a14:m>
                  <m:oMath xmlns:m="http://schemas.openxmlformats.org/officeDocument/2006/math">
                    <m:r>
                      <a:rPr lang="en-GB" sz="1800" b="0" i="1" smtClean="0">
                        <a:effectLst/>
                        <a:latin typeface="Cambria Math" panose="02040503050406030204" pitchFamily="18" charset="0"/>
                      </a:rPr>
                      <m:t>𝑤</m:t>
                    </m:r>
                  </m:oMath>
                </a14:m>
                <a:r>
                  <a:rPr lang="en-GB" dirty="0"/>
                  <a:t> represents total labour compensation, i.e., the total value share of output labour receives as income.</a:t>
                </a:r>
              </a:p>
            </p:txBody>
          </p:sp>
        </mc:Choice>
        <mc:Fallback xmlns="">
          <p:sp>
            <p:nvSpPr>
              <p:cNvPr id="10" name="TextBox 9">
                <a:extLst>
                  <a:ext uri="{FF2B5EF4-FFF2-40B4-BE49-F238E27FC236}">
                    <a16:creationId xmlns:a16="http://schemas.microsoft.com/office/drawing/2014/main" id="{D233EBF4-D3BA-7734-68D8-E92E50A9BB0F}"/>
                  </a:ext>
                </a:extLst>
              </p:cNvPr>
              <p:cNvSpPr txBox="1">
                <a:spLocks noRot="1" noChangeAspect="1" noMove="1" noResize="1" noEditPoints="1" noAdjustHandles="1" noChangeArrowheads="1" noChangeShapeType="1" noTextEdit="1"/>
              </p:cNvSpPr>
              <p:nvPr/>
            </p:nvSpPr>
            <p:spPr>
              <a:xfrm>
                <a:off x="7528494" y="5125440"/>
                <a:ext cx="4317389" cy="1200329"/>
              </a:xfrm>
              <a:prstGeom prst="rect">
                <a:avLst/>
              </a:prstGeom>
              <a:blipFill>
                <a:blip r:embed="rId6"/>
                <a:stretch>
                  <a:fillRect l="-1271" t="-2538" b="-7614"/>
                </a:stretch>
              </a:blipFill>
            </p:spPr>
            <p:txBody>
              <a:bodyPr/>
              <a:lstStyle/>
              <a:p>
                <a:r>
                  <a:rPr lang="en-GB">
                    <a:noFill/>
                  </a:rPr>
                  <a:t> </a:t>
                </a:r>
              </a:p>
            </p:txBody>
          </p:sp>
        </mc:Fallback>
      </mc:AlternateContent>
    </p:spTree>
    <p:extLst>
      <p:ext uri="{BB962C8B-B14F-4D97-AF65-F5344CB8AC3E}">
        <p14:creationId xmlns:p14="http://schemas.microsoft.com/office/powerpoint/2010/main" val="4083817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61DE7-DD1A-7EAA-F1AF-FEFC20AA09F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109334-4F07-F2F9-8CFF-CFF9093937BE}"/>
              </a:ext>
            </a:extLst>
          </p:cNvPr>
          <p:cNvSpPr txBox="1"/>
          <p:nvPr/>
        </p:nvSpPr>
        <p:spPr>
          <a:xfrm>
            <a:off x="150018" y="114399"/>
            <a:ext cx="8930481" cy="1323439"/>
          </a:xfrm>
          <a:prstGeom prst="rect">
            <a:avLst/>
          </a:prstGeom>
          <a:noFill/>
        </p:spPr>
        <p:txBody>
          <a:bodyPr wrap="square" rtlCol="0">
            <a:spAutoFit/>
          </a:bodyPr>
          <a:lstStyle/>
          <a:p>
            <a:r>
              <a:rPr lang="en-GB" sz="4000" b="1" dirty="0"/>
              <a:t>These views all represent productivity linked with </a:t>
            </a:r>
            <a:r>
              <a:rPr lang="en-GB" sz="4000" b="1" i="1" dirty="0"/>
              <a:t>different variables.</a:t>
            </a:r>
            <a:endParaRPr lang="en-GB" sz="4000" b="1" dirty="0"/>
          </a:p>
        </p:txBody>
      </p:sp>
      <p:sp>
        <p:nvSpPr>
          <p:cNvPr id="3" name="Rectangle 2">
            <a:extLst>
              <a:ext uri="{FF2B5EF4-FFF2-40B4-BE49-F238E27FC236}">
                <a16:creationId xmlns:a16="http://schemas.microsoft.com/office/drawing/2014/main" id="{AA8CF7D4-8297-2A42-B8B3-F6B1746906E4}"/>
              </a:ext>
            </a:extLst>
          </p:cNvPr>
          <p:cNvSpPr/>
          <p:nvPr/>
        </p:nvSpPr>
        <p:spPr>
          <a:xfrm>
            <a:off x="7378700" y="1981200"/>
            <a:ext cx="4622799" cy="435548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6B48E81A-62E9-CE17-66EC-3D47318E53F3}"/>
              </a:ext>
            </a:extLst>
          </p:cNvPr>
          <p:cNvSpPr/>
          <p:nvPr/>
        </p:nvSpPr>
        <p:spPr>
          <a:xfrm>
            <a:off x="3530600" y="1981201"/>
            <a:ext cx="3556000" cy="435548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6ABC56E-1417-0325-285C-C20BDD734B97}"/>
              </a:ext>
            </a:extLst>
          </p:cNvPr>
          <p:cNvSpPr/>
          <p:nvPr/>
        </p:nvSpPr>
        <p:spPr>
          <a:xfrm>
            <a:off x="914400" y="1981201"/>
            <a:ext cx="2324100" cy="435548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Rachel Reeves's tax raid to blow £57bn black hole in Britain's finances">
            <a:extLst>
              <a:ext uri="{FF2B5EF4-FFF2-40B4-BE49-F238E27FC236}">
                <a16:creationId xmlns:a16="http://schemas.microsoft.com/office/drawing/2014/main" id="{0CAE81DB-09F8-AB3A-6945-1B4C513773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156" t="3250" r="21094" b="13500"/>
          <a:stretch/>
        </p:blipFill>
        <p:spPr bwMode="auto">
          <a:xfrm>
            <a:off x="3629604" y="2081617"/>
            <a:ext cx="3349449" cy="2966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aul Krugman - Stone Center on Socio-Economic Inequality">
            <a:extLst>
              <a:ext uri="{FF2B5EF4-FFF2-40B4-BE49-F238E27FC236}">
                <a16:creationId xmlns:a16="http://schemas.microsoft.com/office/drawing/2014/main" id="{AF43E486-8662-DD50-235B-ACA4B1675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726" y="2081618"/>
            <a:ext cx="2137543" cy="29670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nstitute Professor Emeritus Robert Solow, pathbreaking economist, dies at  age 99 | MIT News | Massachusetts Institute of Technology">
            <a:extLst>
              <a:ext uri="{FF2B5EF4-FFF2-40B4-BE49-F238E27FC236}">
                <a16:creationId xmlns:a16="http://schemas.microsoft.com/office/drawing/2014/main" id="{58E22360-7A4E-2348-6A0E-48360D1B37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2389" y="2080979"/>
            <a:ext cx="4449600" cy="2966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9BB346E-FFF2-F9D2-D10A-A32383F82830}"/>
              </a:ext>
            </a:extLst>
          </p:cNvPr>
          <p:cNvSpPr txBox="1"/>
          <p:nvPr/>
        </p:nvSpPr>
        <p:spPr>
          <a:xfrm>
            <a:off x="1008726" y="5136355"/>
            <a:ext cx="2137543" cy="646331"/>
          </a:xfrm>
          <a:prstGeom prst="rect">
            <a:avLst/>
          </a:prstGeom>
          <a:noFill/>
        </p:spPr>
        <p:txBody>
          <a:bodyPr wrap="square">
            <a:spAutoFit/>
          </a:bodyPr>
          <a:lstStyle/>
          <a:p>
            <a:r>
              <a:rPr lang="en-GB" b="1" dirty="0"/>
              <a:t>Median gross earnings.</a:t>
            </a:r>
          </a:p>
        </p:txBody>
      </p:sp>
      <p:sp>
        <p:nvSpPr>
          <p:cNvPr id="11" name="TextBox 10">
            <a:extLst>
              <a:ext uri="{FF2B5EF4-FFF2-40B4-BE49-F238E27FC236}">
                <a16:creationId xmlns:a16="http://schemas.microsoft.com/office/drawing/2014/main" id="{26A59441-6C88-8D8A-348E-7CB4B6DC7A8B}"/>
              </a:ext>
            </a:extLst>
          </p:cNvPr>
          <p:cNvSpPr txBox="1"/>
          <p:nvPr/>
        </p:nvSpPr>
        <p:spPr>
          <a:xfrm>
            <a:off x="3629604" y="5136355"/>
            <a:ext cx="3365500" cy="369332"/>
          </a:xfrm>
          <a:prstGeom prst="rect">
            <a:avLst/>
          </a:prstGeom>
          <a:noFill/>
        </p:spPr>
        <p:txBody>
          <a:bodyPr wrap="square">
            <a:spAutoFit/>
          </a:bodyPr>
          <a:lstStyle/>
          <a:p>
            <a:r>
              <a:rPr lang="en-GB" sz="1800" b="1" i="0" dirty="0">
                <a:effectLst/>
              </a:rPr>
              <a:t>Median and average earnings.</a:t>
            </a:r>
            <a:endParaRPr lang="en-US" dirty="0"/>
          </a:p>
        </p:txBody>
      </p:sp>
      <p:sp>
        <p:nvSpPr>
          <p:cNvPr id="12" name="TextBox 11">
            <a:extLst>
              <a:ext uri="{FF2B5EF4-FFF2-40B4-BE49-F238E27FC236}">
                <a16:creationId xmlns:a16="http://schemas.microsoft.com/office/drawing/2014/main" id="{A3155B24-CE92-613B-FDFD-60859EAA4DD1}"/>
              </a:ext>
            </a:extLst>
          </p:cNvPr>
          <p:cNvSpPr txBox="1"/>
          <p:nvPr/>
        </p:nvSpPr>
        <p:spPr>
          <a:xfrm>
            <a:off x="7528494" y="5176240"/>
            <a:ext cx="4317389" cy="369332"/>
          </a:xfrm>
          <a:prstGeom prst="rect">
            <a:avLst/>
          </a:prstGeom>
          <a:noFill/>
        </p:spPr>
        <p:txBody>
          <a:bodyPr wrap="square">
            <a:spAutoFit/>
          </a:bodyPr>
          <a:lstStyle/>
          <a:p>
            <a:r>
              <a:rPr lang="en-GB" sz="1800" b="1" i="0" dirty="0">
                <a:effectLst/>
              </a:rPr>
              <a:t>Total labour compensation</a:t>
            </a:r>
            <a:endParaRPr lang="en-GB" b="1" dirty="0"/>
          </a:p>
        </p:txBody>
      </p:sp>
    </p:spTree>
    <p:extLst>
      <p:ext uri="{BB962C8B-B14F-4D97-AF65-F5344CB8AC3E}">
        <p14:creationId xmlns:p14="http://schemas.microsoft.com/office/powerpoint/2010/main" val="3579433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04AE4-202F-E634-2720-F089ED555D2D}"/>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C74E9226-F095-D5C6-A4EF-88EC2E12636C}"/>
              </a:ext>
            </a:extLst>
          </p:cNvPr>
          <p:cNvGrpSpPr/>
          <p:nvPr/>
        </p:nvGrpSpPr>
        <p:grpSpPr>
          <a:xfrm>
            <a:off x="2171700" y="714375"/>
            <a:ext cx="12192000" cy="5719762"/>
            <a:chOff x="0" y="495300"/>
            <a:chExt cx="12192000" cy="5719762"/>
          </a:xfrm>
        </p:grpSpPr>
        <p:sp>
          <p:nvSpPr>
            <p:cNvPr id="5" name="TextBox 4">
              <a:extLst>
                <a:ext uri="{FF2B5EF4-FFF2-40B4-BE49-F238E27FC236}">
                  <a16:creationId xmlns:a16="http://schemas.microsoft.com/office/drawing/2014/main" id="{C5AFC147-0C75-3099-A321-F13AE8E55C32}"/>
                </a:ext>
              </a:extLst>
            </p:cNvPr>
            <p:cNvSpPr txBox="1"/>
            <p:nvPr/>
          </p:nvSpPr>
          <p:spPr>
            <a:xfrm>
              <a:off x="0" y="495300"/>
              <a:ext cx="12192000" cy="646331"/>
            </a:xfrm>
            <a:prstGeom prst="rect">
              <a:avLst/>
            </a:prstGeom>
            <a:noFill/>
          </p:spPr>
          <p:txBody>
            <a:bodyPr wrap="square">
              <a:spAutoFit/>
            </a:bodyPr>
            <a:lstStyle/>
            <a:p>
              <a:pPr algn="ctr" fontAlgn="base"/>
              <a:r>
                <a:rPr lang="en-GB" sz="3600" b="1" i="0" dirty="0">
                  <a:solidFill>
                    <a:srgbClr val="333333"/>
                  </a:solidFill>
                  <a:effectLst/>
                  <a:latin typeface="Times New Roman" panose="02020603050405020304" pitchFamily="18" charset="0"/>
                  <a:cs typeface="Times New Roman" panose="02020603050405020304" pitchFamily="18" charset="0"/>
                </a:rPr>
                <a:t>The Productivity–Pay Gap</a:t>
              </a:r>
            </a:p>
          </p:txBody>
        </p:sp>
        <p:pic>
          <p:nvPicPr>
            <p:cNvPr id="7" name="Picture 6">
              <a:extLst>
                <a:ext uri="{FF2B5EF4-FFF2-40B4-BE49-F238E27FC236}">
                  <a16:creationId xmlns:a16="http://schemas.microsoft.com/office/drawing/2014/main" id="{3DE3276B-9658-2F35-C30F-A6F30701399F}"/>
                </a:ext>
              </a:extLst>
            </p:cNvPr>
            <p:cNvPicPr>
              <a:picLocks noChangeAspect="1"/>
            </p:cNvPicPr>
            <p:nvPr/>
          </p:nvPicPr>
          <p:blipFill>
            <a:blip r:embed="rId2"/>
            <a:stretch>
              <a:fillRect/>
            </a:stretch>
          </p:blipFill>
          <p:spPr>
            <a:xfrm>
              <a:off x="3024187" y="1633537"/>
              <a:ext cx="6143625" cy="4581525"/>
            </a:xfrm>
            <a:prstGeom prst="rect">
              <a:avLst/>
            </a:prstGeom>
          </p:spPr>
        </p:pic>
      </p:grpSp>
      <p:sp>
        <p:nvSpPr>
          <p:cNvPr id="9" name="Rectangle 8">
            <a:extLst>
              <a:ext uri="{FF2B5EF4-FFF2-40B4-BE49-F238E27FC236}">
                <a16:creationId xmlns:a16="http://schemas.microsoft.com/office/drawing/2014/main" id="{472C77D6-7E90-C3C9-168C-E2FE9DB4F61D}"/>
              </a:ext>
            </a:extLst>
          </p:cNvPr>
          <p:cNvSpPr/>
          <p:nvPr/>
        </p:nvSpPr>
        <p:spPr>
          <a:xfrm>
            <a:off x="852488" y="2930702"/>
            <a:ext cx="4233863" cy="338852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fontAlgn="base">
              <a:buNone/>
            </a:pPr>
            <a:r>
              <a:rPr lang="en-GB" sz="3200" b="1" i="0" dirty="0">
                <a:solidFill>
                  <a:srgbClr val="333333"/>
                </a:solidFill>
                <a:effectLst/>
                <a:latin typeface="Times New Roman" panose="02020603050405020304" pitchFamily="18" charset="0"/>
                <a:cs typeface="Times New Roman" panose="02020603050405020304" pitchFamily="18" charset="0"/>
              </a:rPr>
              <a:t>Understanding the Historic Divergence Between Productivity and a Typical Worker’s Pay</a:t>
            </a:r>
          </a:p>
          <a:p>
            <a:pPr algn="l" fontAlgn="base">
              <a:buNone/>
            </a:pPr>
            <a:r>
              <a:rPr lang="en-GB" b="1" i="0" u="none" strike="noStrike" dirty="0">
                <a:solidFill>
                  <a:srgbClr val="333333"/>
                </a:solidFill>
                <a:effectLst/>
                <a:latin typeface="Arial" panose="020B0604020202020204" pitchFamily="34" charset="0"/>
                <a:cs typeface="Arial" panose="020B0604020202020204" pitchFamily="34" charset="0"/>
              </a:rPr>
              <a:t>Report</a:t>
            </a:r>
            <a:r>
              <a:rPr lang="en-GB" b="0" i="0" dirty="0">
                <a:solidFill>
                  <a:srgbClr val="333333"/>
                </a:solidFill>
                <a:effectLst/>
                <a:latin typeface="Arial" panose="020B0604020202020204" pitchFamily="34" charset="0"/>
                <a:cs typeface="Arial" panose="020B0604020202020204" pitchFamily="34" charset="0"/>
              </a:rPr>
              <a:t> • By </a:t>
            </a:r>
            <a:r>
              <a:rPr lang="en-GB" b="1" i="0" u="none" strike="noStrike" dirty="0">
                <a:solidFill>
                  <a:srgbClr val="BE1E2E"/>
                </a:solidFill>
                <a:effectLst/>
                <a:latin typeface="Arial" panose="020B0604020202020204" pitchFamily="34" charset="0"/>
                <a:cs typeface="Arial" panose="020B0604020202020204" pitchFamily="34" charset="0"/>
              </a:rPr>
              <a:t>Josh Bivens</a:t>
            </a:r>
            <a:r>
              <a:rPr lang="en-GB" b="0" i="0" dirty="0">
                <a:solidFill>
                  <a:srgbClr val="333333"/>
                </a:solidFill>
                <a:effectLst/>
                <a:latin typeface="Arial" panose="020B0604020202020204" pitchFamily="34" charset="0"/>
                <a:cs typeface="Arial" panose="020B0604020202020204" pitchFamily="34" charset="0"/>
              </a:rPr>
              <a:t> and </a:t>
            </a:r>
            <a:r>
              <a:rPr lang="en-GB" b="1" i="0" u="none" strike="noStrike" dirty="0">
                <a:solidFill>
                  <a:srgbClr val="BE1E2E"/>
                </a:solidFill>
                <a:effectLst/>
                <a:latin typeface="Arial" panose="020B0604020202020204" pitchFamily="34" charset="0"/>
                <a:cs typeface="Arial" panose="020B0604020202020204" pitchFamily="34" charset="0"/>
              </a:rPr>
              <a:t>Lawrence Mishel</a:t>
            </a:r>
            <a:r>
              <a:rPr lang="en-GB" b="0" i="0" dirty="0">
                <a:solidFill>
                  <a:srgbClr val="333333"/>
                </a:solidFill>
                <a:effectLst/>
                <a:latin typeface="Arial" panose="020B0604020202020204" pitchFamily="34" charset="0"/>
                <a:cs typeface="Arial" panose="020B0604020202020204" pitchFamily="34" charset="0"/>
              </a:rPr>
              <a:t> • September 2, 2015</a:t>
            </a:r>
            <a:endParaRPr lang="en-GB" b="1" i="0" dirty="0">
              <a:solidFill>
                <a:srgbClr val="333333"/>
              </a:solidFill>
              <a:effectLst/>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8BE60BA6-A708-0CD3-685E-99A9CA25A6B3}"/>
              </a:ext>
            </a:extLst>
          </p:cNvPr>
          <p:cNvSpPr>
            <a:spLocks noGrp="1"/>
          </p:cNvSpPr>
          <p:nvPr>
            <p:ph type="title"/>
          </p:nvPr>
        </p:nvSpPr>
        <p:spPr>
          <a:xfrm>
            <a:off x="283368" y="714375"/>
            <a:ext cx="4912519" cy="1643856"/>
          </a:xfrm>
        </p:spPr>
        <p:txBody>
          <a:bodyPr>
            <a:noAutofit/>
          </a:bodyPr>
          <a:lstStyle/>
          <a:p>
            <a:r>
              <a:rPr lang="en-GB" b="1" dirty="0"/>
              <a:t>Recall this graph – what is meant by “typical worker’s pay”?</a:t>
            </a:r>
          </a:p>
        </p:txBody>
      </p:sp>
    </p:spTree>
    <p:extLst>
      <p:ext uri="{BB962C8B-B14F-4D97-AF65-F5344CB8AC3E}">
        <p14:creationId xmlns:p14="http://schemas.microsoft.com/office/powerpoint/2010/main" val="730851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590B35-ED9E-F9FC-AE9F-3D00310C7EA3}"/>
              </a:ext>
            </a:extLst>
          </p:cNvPr>
          <p:cNvSpPr txBox="1"/>
          <p:nvPr/>
        </p:nvSpPr>
        <p:spPr>
          <a:xfrm>
            <a:off x="5143500" y="5138737"/>
            <a:ext cx="6096000" cy="2031325"/>
          </a:xfrm>
          <a:prstGeom prst="rect">
            <a:avLst/>
          </a:prstGeom>
          <a:noFill/>
        </p:spPr>
        <p:txBody>
          <a:bodyPr wrap="square">
            <a:spAutoFit/>
          </a:bodyPr>
          <a:lstStyle/>
          <a:p>
            <a:pPr algn="l" fontAlgn="base">
              <a:buNone/>
            </a:pPr>
            <a:r>
              <a:rPr lang="en-GB" b="1" i="0" dirty="0">
                <a:solidFill>
                  <a:srgbClr val="333333"/>
                </a:solidFill>
                <a:effectLst/>
                <a:latin typeface="inherit"/>
              </a:rPr>
              <a:t>Note: </a:t>
            </a:r>
            <a:r>
              <a:rPr lang="en-GB" b="0" i="0" dirty="0">
                <a:solidFill>
                  <a:srgbClr val="333333"/>
                </a:solidFill>
                <a:effectLst/>
                <a:latin typeface="inherit"/>
              </a:rPr>
              <a:t>Data are for </a:t>
            </a:r>
            <a:r>
              <a:rPr lang="en-GB" b="1" i="0" dirty="0">
                <a:solidFill>
                  <a:srgbClr val="333333"/>
                </a:solidFill>
                <a:effectLst/>
                <a:latin typeface="inherit"/>
              </a:rPr>
              <a:t>average hourly compensation of production/nonsupervisory workers in the private sector </a:t>
            </a:r>
            <a:r>
              <a:rPr lang="en-GB" b="0" i="0" dirty="0">
                <a:solidFill>
                  <a:srgbClr val="333333"/>
                </a:solidFill>
                <a:effectLst/>
                <a:latin typeface="inherit"/>
              </a:rPr>
              <a:t>and net productivity of the total economy. "Net productivity" is the growth of output of goods and services minus depreciation per hour worked.</a:t>
            </a:r>
          </a:p>
          <a:p>
            <a:pPr>
              <a:buNone/>
            </a:pPr>
            <a:br>
              <a:rPr lang="en-GB" b="0" i="0" dirty="0">
                <a:solidFill>
                  <a:srgbClr val="333333"/>
                </a:solidFill>
                <a:effectLst/>
                <a:latin typeface="proxima-nova"/>
              </a:rPr>
            </a:br>
            <a:endParaRPr lang="en-GB" dirty="0"/>
          </a:p>
        </p:txBody>
      </p:sp>
      <p:sp>
        <p:nvSpPr>
          <p:cNvPr id="7" name="TextBox 6">
            <a:extLst>
              <a:ext uri="{FF2B5EF4-FFF2-40B4-BE49-F238E27FC236}">
                <a16:creationId xmlns:a16="http://schemas.microsoft.com/office/drawing/2014/main" id="{2429D119-4058-21C7-C93E-D3E2465DB666}"/>
              </a:ext>
            </a:extLst>
          </p:cNvPr>
          <p:cNvSpPr txBox="1"/>
          <p:nvPr/>
        </p:nvSpPr>
        <p:spPr>
          <a:xfrm>
            <a:off x="1131887" y="392112"/>
            <a:ext cx="3630613" cy="1754326"/>
          </a:xfrm>
          <a:prstGeom prst="rect">
            <a:avLst/>
          </a:prstGeom>
          <a:noFill/>
        </p:spPr>
        <p:txBody>
          <a:bodyPr wrap="square">
            <a:spAutoFit/>
          </a:bodyPr>
          <a:lstStyle/>
          <a:p>
            <a:pPr algn="r" fontAlgn="base"/>
            <a:r>
              <a:rPr lang="en-GB" sz="3600" b="1" i="0" dirty="0">
                <a:solidFill>
                  <a:srgbClr val="333333"/>
                </a:solidFill>
                <a:effectLst/>
                <a:latin typeface="Times New Roman" panose="02020603050405020304" pitchFamily="18" charset="0"/>
                <a:cs typeface="Times New Roman" panose="02020603050405020304" pitchFamily="18" charset="0"/>
              </a:rPr>
              <a:t>The Productivity–Pay Gap</a:t>
            </a:r>
          </a:p>
        </p:txBody>
      </p:sp>
      <p:pic>
        <p:nvPicPr>
          <p:cNvPr id="8" name="Picture 7">
            <a:extLst>
              <a:ext uri="{FF2B5EF4-FFF2-40B4-BE49-F238E27FC236}">
                <a16:creationId xmlns:a16="http://schemas.microsoft.com/office/drawing/2014/main" id="{44F3C9D6-5514-1E7D-E61C-86FD2A051BBF}"/>
              </a:ext>
            </a:extLst>
          </p:cNvPr>
          <p:cNvPicPr>
            <a:picLocks noChangeAspect="1"/>
          </p:cNvPicPr>
          <p:nvPr/>
        </p:nvPicPr>
        <p:blipFill>
          <a:blip r:embed="rId2"/>
          <a:stretch>
            <a:fillRect/>
          </a:stretch>
        </p:blipFill>
        <p:spPr>
          <a:xfrm>
            <a:off x="4979987" y="557212"/>
            <a:ext cx="6143625" cy="4581525"/>
          </a:xfrm>
          <a:prstGeom prst="rect">
            <a:avLst/>
          </a:prstGeom>
        </p:spPr>
      </p:pic>
      <p:sp>
        <p:nvSpPr>
          <p:cNvPr id="10" name="TextBox 9">
            <a:extLst>
              <a:ext uri="{FF2B5EF4-FFF2-40B4-BE49-F238E27FC236}">
                <a16:creationId xmlns:a16="http://schemas.microsoft.com/office/drawing/2014/main" id="{74D4F59A-89DD-D6ED-1630-7F3E039D76B6}"/>
              </a:ext>
            </a:extLst>
          </p:cNvPr>
          <p:cNvSpPr txBox="1"/>
          <p:nvPr/>
        </p:nvSpPr>
        <p:spPr>
          <a:xfrm>
            <a:off x="519112" y="3588178"/>
            <a:ext cx="4344987" cy="2246769"/>
          </a:xfrm>
          <a:prstGeom prst="rect">
            <a:avLst/>
          </a:prstGeom>
          <a:noFill/>
        </p:spPr>
        <p:txBody>
          <a:bodyPr wrap="square">
            <a:spAutoFit/>
          </a:bodyPr>
          <a:lstStyle/>
          <a:p>
            <a:r>
              <a:rPr lang="en-GB" sz="2800" b="1" i="0" dirty="0">
                <a:solidFill>
                  <a:srgbClr val="333333"/>
                </a:solidFill>
                <a:effectLst/>
                <a:latin typeface="Times New Roman" panose="02020603050405020304" pitchFamily="18" charset="0"/>
                <a:cs typeface="Times New Roman" panose="02020603050405020304" pitchFamily="18" charset="0"/>
              </a:rPr>
              <a:t>“average hourly compensation of production/nonsupervisory workers in the private sector”</a:t>
            </a:r>
            <a:endParaRPr lang="en-GB" sz="2800" dirty="0">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D440D844-2863-5E2A-EB79-A5D6D37CC4AA}"/>
              </a:ext>
            </a:extLst>
          </p:cNvPr>
          <p:cNvCxnSpPr>
            <a:cxnSpLocks/>
          </p:cNvCxnSpPr>
          <p:nvPr/>
        </p:nvCxnSpPr>
        <p:spPr>
          <a:xfrm>
            <a:off x="4178300" y="5257800"/>
            <a:ext cx="965200"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7409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167D7-F4A5-B89E-5957-28E030D0C95F}"/>
              </a:ext>
            </a:extLst>
          </p:cNvPr>
          <p:cNvSpPr>
            <a:spLocks noGrp="1"/>
          </p:cNvSpPr>
          <p:nvPr>
            <p:ph type="title"/>
          </p:nvPr>
        </p:nvSpPr>
        <p:spPr/>
        <p:txBody>
          <a:bodyPr>
            <a:normAutofit/>
          </a:bodyPr>
          <a:lstStyle/>
          <a:p>
            <a:r>
              <a:rPr lang="en-GB" dirty="0"/>
              <a:t>This study will not restrict its investigation to one income measurement.</a:t>
            </a:r>
          </a:p>
        </p:txBody>
      </p:sp>
      <p:sp>
        <p:nvSpPr>
          <p:cNvPr id="3" name="Content Placeholder 2">
            <a:extLst>
              <a:ext uri="{FF2B5EF4-FFF2-40B4-BE49-F238E27FC236}">
                <a16:creationId xmlns:a16="http://schemas.microsoft.com/office/drawing/2014/main" id="{EFD7FB0B-365F-395B-F52D-8F3EF6D49BB4}"/>
              </a:ext>
            </a:extLst>
          </p:cNvPr>
          <p:cNvSpPr>
            <a:spLocks noGrp="1"/>
          </p:cNvSpPr>
          <p:nvPr>
            <p:ph idx="1"/>
          </p:nvPr>
        </p:nvSpPr>
        <p:spPr>
          <a:xfrm>
            <a:off x="2635250" y="1952625"/>
            <a:ext cx="6921500" cy="4351338"/>
          </a:xfrm>
        </p:spPr>
        <p:txBody>
          <a:bodyPr>
            <a:normAutofit/>
          </a:bodyPr>
          <a:lstStyle/>
          <a:p>
            <a:pPr marL="0" indent="0" algn="ctr">
              <a:buNone/>
            </a:pPr>
            <a:r>
              <a:rPr lang="en-GB" sz="3600" b="1" dirty="0"/>
              <a:t>Median</a:t>
            </a:r>
            <a:r>
              <a:rPr lang="en-GB" sz="3600" dirty="0"/>
              <a:t> and </a:t>
            </a:r>
            <a:r>
              <a:rPr lang="en-GB" sz="3600" b="1" dirty="0"/>
              <a:t>average</a:t>
            </a:r>
            <a:r>
              <a:rPr lang="en-GB" sz="3600" dirty="0"/>
              <a:t> gross earnings, and </a:t>
            </a:r>
            <a:r>
              <a:rPr lang="en-GB" sz="3600" b="1" dirty="0"/>
              <a:t>total labour compensation</a:t>
            </a:r>
            <a:r>
              <a:rPr lang="en-GB" sz="3600" dirty="0"/>
              <a:t>, are investigated with respect to productivity.</a:t>
            </a:r>
          </a:p>
          <a:p>
            <a:pPr marL="0" indent="0" algn="ctr">
              <a:buNone/>
            </a:pPr>
            <a:r>
              <a:rPr lang="en-GB" dirty="0"/>
              <a:t>The UK does not collect data on ‘production/non-supervisory’ worker pay, but this is approximated by the median gross earnings rate.</a:t>
            </a:r>
          </a:p>
        </p:txBody>
      </p:sp>
    </p:spTree>
    <p:extLst>
      <p:ext uri="{BB962C8B-B14F-4D97-AF65-F5344CB8AC3E}">
        <p14:creationId xmlns:p14="http://schemas.microsoft.com/office/powerpoint/2010/main" val="29775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FA2174D-77A4-F151-B072-2A1E35743FD5}"/>
              </a:ext>
            </a:extLst>
          </p:cNvPr>
          <p:cNvGraphicFramePr>
            <a:graphicFrameLocks/>
          </p:cNvGraphicFramePr>
          <p:nvPr>
            <p:extLst>
              <p:ext uri="{D42A27DB-BD31-4B8C-83A1-F6EECF244321}">
                <p14:modId xmlns:p14="http://schemas.microsoft.com/office/powerpoint/2010/main" val="2717728836"/>
              </p:ext>
            </p:extLst>
          </p:nvPr>
        </p:nvGraphicFramePr>
        <p:xfrm>
          <a:off x="5138422" y="967227"/>
          <a:ext cx="6817356" cy="4923546"/>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a:extLst>
              <a:ext uri="{FF2B5EF4-FFF2-40B4-BE49-F238E27FC236}">
                <a16:creationId xmlns:a16="http://schemas.microsoft.com/office/drawing/2014/main" id="{4B284A27-BFC2-E325-E9BD-CED9F7401933}"/>
              </a:ext>
            </a:extLst>
          </p:cNvPr>
          <p:cNvSpPr>
            <a:spLocks noGrp="1"/>
          </p:cNvSpPr>
          <p:nvPr>
            <p:ph type="title"/>
          </p:nvPr>
        </p:nvSpPr>
        <p:spPr>
          <a:xfrm>
            <a:off x="208278" y="1820154"/>
            <a:ext cx="5300978" cy="2184400"/>
          </a:xfrm>
        </p:spPr>
        <p:txBody>
          <a:bodyPr>
            <a:noAutofit/>
          </a:bodyPr>
          <a:lstStyle/>
          <a:p>
            <a:r>
              <a:rPr lang="en-GB" b="1" dirty="0"/>
              <a:t>The state of productivity-pay divergence in the UK</a:t>
            </a:r>
            <a:endParaRPr lang="en-GB" dirty="0"/>
          </a:p>
        </p:txBody>
      </p:sp>
      <p:sp>
        <p:nvSpPr>
          <p:cNvPr id="9" name="TextBox 8">
            <a:extLst>
              <a:ext uri="{FF2B5EF4-FFF2-40B4-BE49-F238E27FC236}">
                <a16:creationId xmlns:a16="http://schemas.microsoft.com/office/drawing/2014/main" id="{04B213A0-BBB9-8C06-1D4F-72D7F64792E3}"/>
              </a:ext>
            </a:extLst>
          </p:cNvPr>
          <p:cNvSpPr txBox="1"/>
          <p:nvPr/>
        </p:nvSpPr>
        <p:spPr>
          <a:xfrm>
            <a:off x="208278" y="3750809"/>
            <a:ext cx="4930144" cy="1077218"/>
          </a:xfrm>
          <a:prstGeom prst="rect">
            <a:avLst/>
          </a:prstGeom>
          <a:noFill/>
        </p:spPr>
        <p:txBody>
          <a:bodyPr wrap="square">
            <a:spAutoFit/>
          </a:bodyPr>
          <a:lstStyle/>
          <a:p>
            <a:pPr algn="r"/>
            <a:r>
              <a:rPr lang="en-GB" sz="3200" dirty="0"/>
              <a:t>Looking at </a:t>
            </a:r>
            <a:r>
              <a:rPr lang="en-GB" sz="3200" b="1" dirty="0"/>
              <a:t>hourly median gross earnings</a:t>
            </a:r>
            <a:r>
              <a:rPr lang="en-GB" sz="3200" dirty="0"/>
              <a:t>.</a:t>
            </a:r>
          </a:p>
        </p:txBody>
      </p:sp>
    </p:spTree>
    <p:extLst>
      <p:ext uri="{BB962C8B-B14F-4D97-AF65-F5344CB8AC3E}">
        <p14:creationId xmlns:p14="http://schemas.microsoft.com/office/powerpoint/2010/main" val="3996669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F0B5849-BC57-25DD-187E-127480E58CE7}"/>
              </a:ext>
            </a:extLst>
          </p:cNvPr>
          <p:cNvSpPr>
            <a:spLocks noGrp="1"/>
          </p:cNvSpPr>
          <p:nvPr>
            <p:ph type="title"/>
          </p:nvPr>
        </p:nvSpPr>
        <p:spPr>
          <a:xfrm>
            <a:off x="536205" y="1807992"/>
            <a:ext cx="4058922" cy="2184400"/>
          </a:xfrm>
        </p:spPr>
        <p:txBody>
          <a:bodyPr>
            <a:noAutofit/>
          </a:bodyPr>
          <a:lstStyle/>
          <a:p>
            <a:r>
              <a:rPr lang="en-GB" sz="3600" b="1" dirty="0"/>
              <a:t>The state of productivity-pay divergence in the UK</a:t>
            </a:r>
            <a:endParaRPr lang="en-GB" sz="3600" dirty="0"/>
          </a:p>
        </p:txBody>
      </p:sp>
      <p:sp>
        <p:nvSpPr>
          <p:cNvPr id="6" name="TextBox 5">
            <a:extLst>
              <a:ext uri="{FF2B5EF4-FFF2-40B4-BE49-F238E27FC236}">
                <a16:creationId xmlns:a16="http://schemas.microsoft.com/office/drawing/2014/main" id="{A7CD7826-F079-AB48-334A-2EF9F10B158E}"/>
              </a:ext>
            </a:extLst>
          </p:cNvPr>
          <p:cNvSpPr txBox="1"/>
          <p:nvPr/>
        </p:nvSpPr>
        <p:spPr>
          <a:xfrm>
            <a:off x="754378" y="3957808"/>
            <a:ext cx="3622577" cy="461665"/>
          </a:xfrm>
          <a:prstGeom prst="rect">
            <a:avLst/>
          </a:prstGeom>
          <a:noFill/>
        </p:spPr>
        <p:txBody>
          <a:bodyPr wrap="square">
            <a:spAutoFit/>
          </a:bodyPr>
          <a:lstStyle/>
          <a:p>
            <a:pPr algn="r"/>
            <a:r>
              <a:rPr lang="en-GB" sz="2400" dirty="0"/>
              <a:t>Looking at </a:t>
            </a:r>
            <a:r>
              <a:rPr lang="en-GB" sz="2400" b="1" dirty="0"/>
              <a:t>all earnings</a:t>
            </a:r>
            <a:r>
              <a:rPr lang="en-GB" sz="2400" dirty="0"/>
              <a:t>.</a:t>
            </a:r>
          </a:p>
        </p:txBody>
      </p:sp>
      <p:graphicFrame>
        <p:nvGraphicFramePr>
          <p:cNvPr id="7" name="Chart 6">
            <a:extLst>
              <a:ext uri="{FF2B5EF4-FFF2-40B4-BE49-F238E27FC236}">
                <a16:creationId xmlns:a16="http://schemas.microsoft.com/office/drawing/2014/main" id="{6B6859FD-2552-4F8B-82BE-7BAA33603834}"/>
              </a:ext>
            </a:extLst>
          </p:cNvPr>
          <p:cNvGraphicFramePr>
            <a:graphicFrameLocks/>
          </p:cNvGraphicFramePr>
          <p:nvPr>
            <p:extLst>
              <p:ext uri="{D42A27DB-BD31-4B8C-83A1-F6EECF244321}">
                <p14:modId xmlns:p14="http://schemas.microsoft.com/office/powerpoint/2010/main" val="1469875837"/>
              </p:ext>
            </p:extLst>
          </p:nvPr>
        </p:nvGraphicFramePr>
        <p:xfrm>
          <a:off x="4143375" y="454818"/>
          <a:ext cx="8705850" cy="59483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3108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D433F-FF50-6EA2-7B93-7378B1FAC978}"/>
              </a:ext>
            </a:extLst>
          </p:cNvPr>
          <p:cNvSpPr>
            <a:spLocks noGrp="1"/>
          </p:cNvSpPr>
          <p:nvPr>
            <p:ph type="title"/>
          </p:nvPr>
        </p:nvSpPr>
        <p:spPr/>
        <p:txBody>
          <a:bodyPr/>
          <a:lstStyle/>
          <a:p>
            <a:r>
              <a:rPr lang="en-GB" dirty="0"/>
              <a:t>There is clearly heterogeneity.</a:t>
            </a:r>
          </a:p>
        </p:txBody>
      </p:sp>
      <p:sp>
        <p:nvSpPr>
          <p:cNvPr id="3" name="Content Placeholder 2">
            <a:extLst>
              <a:ext uri="{FF2B5EF4-FFF2-40B4-BE49-F238E27FC236}">
                <a16:creationId xmlns:a16="http://schemas.microsoft.com/office/drawing/2014/main" id="{0CF28106-E159-6D4B-8613-384D9713E591}"/>
              </a:ext>
            </a:extLst>
          </p:cNvPr>
          <p:cNvSpPr>
            <a:spLocks noGrp="1"/>
          </p:cNvSpPr>
          <p:nvPr>
            <p:ph idx="1"/>
          </p:nvPr>
        </p:nvSpPr>
        <p:spPr>
          <a:xfrm>
            <a:off x="838200" y="2117725"/>
            <a:ext cx="10515600" cy="2898775"/>
          </a:xfrm>
        </p:spPr>
        <p:txBody>
          <a:bodyPr/>
          <a:lstStyle/>
          <a:p>
            <a:r>
              <a:rPr lang="en-GB" dirty="0"/>
              <a:t>Median earnings, which more closely reflect a typical worker’s income than average earnings, have diverged significantly from productivity.</a:t>
            </a:r>
          </a:p>
          <a:p>
            <a:r>
              <a:rPr lang="en-GB" dirty="0"/>
              <a:t>Average earnings and average total labour compensation (ATLC), have more closely followed productivity.</a:t>
            </a:r>
          </a:p>
          <a:p>
            <a:r>
              <a:rPr lang="en-GB" dirty="0"/>
              <a:t>ATLC growth has exceeded productivity growth.</a:t>
            </a:r>
          </a:p>
        </p:txBody>
      </p:sp>
    </p:spTree>
    <p:extLst>
      <p:ext uri="{BB962C8B-B14F-4D97-AF65-F5344CB8AC3E}">
        <p14:creationId xmlns:p14="http://schemas.microsoft.com/office/powerpoint/2010/main" val="776114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a:extLst>
              <a:ext uri="{FF2B5EF4-FFF2-40B4-BE49-F238E27FC236}">
                <a16:creationId xmlns:a16="http://schemas.microsoft.com/office/drawing/2014/main" id="{8058EF4C-DDD0-316E-BF98-4109E996598A}"/>
              </a:ext>
            </a:extLst>
          </p:cNvPr>
          <p:cNvSpPr/>
          <p:nvPr/>
        </p:nvSpPr>
        <p:spPr>
          <a:xfrm rot="4222090">
            <a:off x="5980146" y="42954"/>
            <a:ext cx="7848622" cy="5287324"/>
          </a:xfrm>
          <a:prstGeom prst="triangle">
            <a:avLst>
              <a:gd name="adj" fmla="val 32222"/>
            </a:avLst>
          </a:prstGeom>
          <a:blipFill dpi="0" rotWithShape="0">
            <a:blip r:embed="rId2"/>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BA57789E-BB86-6F1B-A68C-268D80F53744}"/>
              </a:ext>
            </a:extLst>
          </p:cNvPr>
          <p:cNvGrpSpPr/>
          <p:nvPr/>
        </p:nvGrpSpPr>
        <p:grpSpPr>
          <a:xfrm>
            <a:off x="625191" y="508050"/>
            <a:ext cx="7332427" cy="4163725"/>
            <a:chOff x="688566" y="607638"/>
            <a:chExt cx="7332427" cy="4163725"/>
          </a:xfrm>
        </p:grpSpPr>
        <p:sp>
          <p:nvSpPr>
            <p:cNvPr id="5" name="TextBox 4">
              <a:extLst>
                <a:ext uri="{FF2B5EF4-FFF2-40B4-BE49-F238E27FC236}">
                  <a16:creationId xmlns:a16="http://schemas.microsoft.com/office/drawing/2014/main" id="{C110D321-9BC5-4A4A-A027-E1BB691C91BA}"/>
                </a:ext>
              </a:extLst>
            </p:cNvPr>
            <p:cNvSpPr txBox="1"/>
            <p:nvPr/>
          </p:nvSpPr>
          <p:spPr>
            <a:xfrm>
              <a:off x="688566" y="801045"/>
              <a:ext cx="7332427" cy="3970318"/>
            </a:xfrm>
            <a:prstGeom prst="rect">
              <a:avLst/>
            </a:prstGeom>
            <a:noFill/>
          </p:spPr>
          <p:txBody>
            <a:bodyPr wrap="square">
              <a:spAutoFit/>
            </a:bodyPr>
            <a:lstStyle/>
            <a:p>
              <a:pPr marL="457200" marR="457200">
                <a:spcAft>
                  <a:spcPts val="800"/>
                </a:spcAft>
              </a:pPr>
              <a:r>
                <a:rPr lang="en-GB" sz="3600" kern="100" dirty="0">
                  <a:effectLst/>
                  <a:latin typeface="Calibri" panose="020F0502020204030204" pitchFamily="34" charset="0"/>
                  <a:ea typeface="Calibri" panose="020F0502020204030204" pitchFamily="34" charset="0"/>
                  <a:cs typeface="Times New Roman" panose="02020603050405020304" pitchFamily="18" charset="0"/>
                </a:rPr>
                <a:t>Productivity isn’t everything, but, in the long run, it is almost everything. A country’s ability to improve its standard of living over time depends almost entirely on its ability to raise its output per worker.</a:t>
              </a:r>
            </a:p>
          </p:txBody>
        </p:sp>
        <p:sp>
          <p:nvSpPr>
            <p:cNvPr id="8" name="TextBox 7">
              <a:extLst>
                <a:ext uri="{FF2B5EF4-FFF2-40B4-BE49-F238E27FC236}">
                  <a16:creationId xmlns:a16="http://schemas.microsoft.com/office/drawing/2014/main" id="{320D15FE-66EB-F401-8999-C36AA9834DC8}"/>
                </a:ext>
              </a:extLst>
            </p:cNvPr>
            <p:cNvSpPr txBox="1"/>
            <p:nvPr/>
          </p:nvSpPr>
          <p:spPr>
            <a:xfrm>
              <a:off x="713966" y="607638"/>
              <a:ext cx="6432550" cy="1015663"/>
            </a:xfrm>
            <a:prstGeom prst="rect">
              <a:avLst/>
            </a:prstGeom>
            <a:noFill/>
          </p:spPr>
          <p:txBody>
            <a:bodyPr wrap="square">
              <a:spAutoFit/>
            </a:bodyPr>
            <a:lstStyle/>
            <a:p>
              <a:r>
                <a:rPr lang="en-GB" sz="6000" b="1"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6000" dirty="0"/>
            </a:p>
          </p:txBody>
        </p:sp>
      </p:grpSp>
      <p:sp>
        <p:nvSpPr>
          <p:cNvPr id="3" name="TextBox 2">
            <a:extLst>
              <a:ext uri="{FF2B5EF4-FFF2-40B4-BE49-F238E27FC236}">
                <a16:creationId xmlns:a16="http://schemas.microsoft.com/office/drawing/2014/main" id="{E9493866-F786-C5DA-AB5E-301FA79594C5}"/>
              </a:ext>
            </a:extLst>
          </p:cNvPr>
          <p:cNvSpPr txBox="1"/>
          <p:nvPr/>
        </p:nvSpPr>
        <p:spPr>
          <a:xfrm>
            <a:off x="797836" y="4653855"/>
            <a:ext cx="6517364" cy="954107"/>
          </a:xfrm>
          <a:prstGeom prst="rect">
            <a:avLst/>
          </a:prstGeom>
          <a:noFill/>
        </p:spPr>
        <p:txBody>
          <a:bodyPr wrap="square">
            <a:spAutoFit/>
          </a:bodyPr>
          <a:lstStyle/>
          <a:p>
            <a:pPr algn="r">
              <a:spcAft>
                <a:spcPts val="400"/>
              </a:spcAft>
            </a:pPr>
            <a:r>
              <a:rPr lang="en-GB" sz="2800" kern="1400" spc="-50" dirty="0">
                <a:effectLst/>
                <a:latin typeface="Times New Roman" panose="02020603050405020304" pitchFamily="18" charset="0"/>
                <a:ea typeface="Times New Roman" panose="02020603050405020304" pitchFamily="18" charset="0"/>
                <a:cs typeface="Times New Roman" panose="02020603050405020304" pitchFamily="18" charset="0"/>
              </a:rPr>
              <a:t>- Paul Krugman, </a:t>
            </a:r>
            <a:r>
              <a:rPr lang="en-GB" sz="2800" i="1" kern="1400" spc="-50" dirty="0">
                <a:effectLst/>
                <a:latin typeface="Times New Roman" panose="02020603050405020304" pitchFamily="18" charset="0"/>
                <a:ea typeface="Times New Roman" panose="02020603050405020304" pitchFamily="18" charset="0"/>
                <a:cs typeface="Times New Roman" panose="02020603050405020304" pitchFamily="18" charset="0"/>
              </a:rPr>
              <a:t>The Age of Diminished Expectations</a:t>
            </a:r>
            <a:r>
              <a:rPr lang="en-GB" sz="2800" kern="1400" spc="-50" dirty="0">
                <a:effectLst/>
                <a:latin typeface="Times New Roman" panose="02020603050405020304" pitchFamily="18" charset="0"/>
                <a:ea typeface="Times New Roman" panose="02020603050405020304" pitchFamily="18" charset="0"/>
                <a:cs typeface="Times New Roman" panose="02020603050405020304" pitchFamily="18" charset="0"/>
              </a:rPr>
              <a:t>, 1990</a:t>
            </a:r>
          </a:p>
        </p:txBody>
      </p:sp>
    </p:spTree>
    <p:extLst>
      <p:ext uri="{BB962C8B-B14F-4D97-AF65-F5344CB8AC3E}">
        <p14:creationId xmlns:p14="http://schemas.microsoft.com/office/powerpoint/2010/main" val="176547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2ED47-039E-A5F9-6BA3-FAEDC120BD4A}"/>
              </a:ext>
            </a:extLst>
          </p:cNvPr>
          <p:cNvSpPr>
            <a:spLocks noGrp="1"/>
          </p:cNvSpPr>
          <p:nvPr>
            <p:ph type="title"/>
          </p:nvPr>
        </p:nvSpPr>
        <p:spPr>
          <a:xfrm>
            <a:off x="120650" y="165099"/>
            <a:ext cx="11950700" cy="1498601"/>
          </a:xfrm>
        </p:spPr>
        <p:txBody>
          <a:bodyPr>
            <a:normAutofit/>
          </a:bodyPr>
          <a:lstStyle/>
          <a:p>
            <a:r>
              <a:rPr lang="en-GB" dirty="0"/>
              <a:t>Pessoa &amp; Van Reenen, 2013. </a:t>
            </a:r>
            <a:r>
              <a:rPr lang="en-GB" i="1" dirty="0"/>
              <a:t>Decoupling of Wage Growth and Productivity Growth? Myth and Reality</a:t>
            </a:r>
          </a:p>
        </p:txBody>
      </p:sp>
      <p:sp>
        <p:nvSpPr>
          <p:cNvPr id="3" name="Content Placeholder 2">
            <a:extLst>
              <a:ext uri="{FF2B5EF4-FFF2-40B4-BE49-F238E27FC236}">
                <a16:creationId xmlns:a16="http://schemas.microsoft.com/office/drawing/2014/main" id="{EA5C70DC-2961-904A-8612-CBA66120FC43}"/>
              </a:ext>
            </a:extLst>
          </p:cNvPr>
          <p:cNvSpPr>
            <a:spLocks noGrp="1"/>
          </p:cNvSpPr>
          <p:nvPr>
            <p:ph idx="1"/>
          </p:nvPr>
        </p:nvSpPr>
        <p:spPr>
          <a:xfrm>
            <a:off x="838200" y="1793081"/>
            <a:ext cx="10515600" cy="3444875"/>
          </a:xfrm>
        </p:spPr>
        <p:txBody>
          <a:bodyPr>
            <a:normAutofit/>
          </a:bodyPr>
          <a:lstStyle/>
          <a:p>
            <a:r>
              <a:rPr lang="en-GB" sz="3200" dirty="0"/>
              <a:t>Net vs. Gross Decoupling</a:t>
            </a:r>
          </a:p>
          <a:p>
            <a:pPr lvl="1"/>
            <a:r>
              <a:rPr lang="en-GB" sz="2800" dirty="0"/>
              <a:t>Net Decoupling: divergence between productivity and ATLC.</a:t>
            </a:r>
          </a:p>
          <a:p>
            <a:pPr lvl="1"/>
            <a:r>
              <a:rPr lang="en-GB" sz="2800" dirty="0"/>
              <a:t>Gross Decoupling: divergence between productivity and median earnings.</a:t>
            </a:r>
          </a:p>
          <a:p>
            <a:r>
              <a:rPr lang="en-GB" sz="3200" dirty="0"/>
              <a:t>They argue that net decoupling is mostly non-existent, whereas trends from at least the early 1990s show gross decoupling.</a:t>
            </a:r>
          </a:p>
        </p:txBody>
      </p:sp>
      <p:sp>
        <p:nvSpPr>
          <p:cNvPr id="4" name="Title 1">
            <a:extLst>
              <a:ext uri="{FF2B5EF4-FFF2-40B4-BE49-F238E27FC236}">
                <a16:creationId xmlns:a16="http://schemas.microsoft.com/office/drawing/2014/main" id="{803B2BDA-2D9A-CBE3-80F1-27BEEC661A46}"/>
              </a:ext>
            </a:extLst>
          </p:cNvPr>
          <p:cNvSpPr txBox="1">
            <a:spLocks/>
          </p:cNvSpPr>
          <p:nvPr/>
        </p:nvSpPr>
        <p:spPr>
          <a:xfrm>
            <a:off x="2133600" y="5367338"/>
            <a:ext cx="9220200"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sz="3600" dirty="0"/>
              <a:t>Findings confirmed by </a:t>
            </a:r>
            <a:r>
              <a:rPr lang="en-GB" sz="3600" dirty="0" err="1"/>
              <a:t>Teichgraeber</a:t>
            </a:r>
            <a:r>
              <a:rPr lang="en-GB" sz="3600" dirty="0"/>
              <a:t> &amp; Van Reenen (2022), when self-employment is more carefully considered.</a:t>
            </a:r>
          </a:p>
        </p:txBody>
      </p:sp>
    </p:spTree>
    <p:extLst>
      <p:ext uri="{BB962C8B-B14F-4D97-AF65-F5344CB8AC3E}">
        <p14:creationId xmlns:p14="http://schemas.microsoft.com/office/powerpoint/2010/main" val="263508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74C482-142A-2DA7-63D2-E30E1EC67B13}"/>
              </a:ext>
            </a:extLst>
          </p:cNvPr>
          <p:cNvPicPr>
            <a:picLocks noChangeAspect="1"/>
          </p:cNvPicPr>
          <p:nvPr/>
        </p:nvPicPr>
        <p:blipFill>
          <a:blip r:embed="rId2"/>
          <a:stretch>
            <a:fillRect/>
          </a:stretch>
        </p:blipFill>
        <p:spPr>
          <a:xfrm>
            <a:off x="3521075" y="466724"/>
            <a:ext cx="8545406" cy="5654675"/>
          </a:xfrm>
          <a:prstGeom prst="rect">
            <a:avLst/>
          </a:prstGeom>
        </p:spPr>
      </p:pic>
      <p:sp>
        <p:nvSpPr>
          <p:cNvPr id="6" name="Title 1">
            <a:extLst>
              <a:ext uri="{FF2B5EF4-FFF2-40B4-BE49-F238E27FC236}">
                <a16:creationId xmlns:a16="http://schemas.microsoft.com/office/drawing/2014/main" id="{EB8693A9-6C32-CB34-28AD-94F7E95142EA}"/>
              </a:ext>
            </a:extLst>
          </p:cNvPr>
          <p:cNvSpPr>
            <a:spLocks noGrp="1"/>
          </p:cNvSpPr>
          <p:nvPr>
            <p:ph type="title"/>
          </p:nvPr>
        </p:nvSpPr>
        <p:spPr>
          <a:xfrm>
            <a:off x="612775" y="593725"/>
            <a:ext cx="2638425" cy="2200275"/>
          </a:xfrm>
        </p:spPr>
        <p:txBody>
          <a:bodyPr>
            <a:noAutofit/>
          </a:bodyPr>
          <a:lstStyle/>
          <a:p>
            <a:r>
              <a:rPr lang="en-GB" sz="3600" dirty="0"/>
              <a:t>Pessoa &amp; Van Reenen, 2013.</a:t>
            </a:r>
            <a:br>
              <a:rPr lang="en-GB" sz="3600" dirty="0"/>
            </a:br>
            <a:r>
              <a:rPr lang="en-GB" sz="3600" dirty="0"/>
              <a:t>p. 15, fig. 6</a:t>
            </a:r>
          </a:p>
        </p:txBody>
      </p:sp>
      <p:sp>
        <p:nvSpPr>
          <p:cNvPr id="7" name="Oval 6">
            <a:extLst>
              <a:ext uri="{FF2B5EF4-FFF2-40B4-BE49-F238E27FC236}">
                <a16:creationId xmlns:a16="http://schemas.microsoft.com/office/drawing/2014/main" id="{5B15ABB3-0973-0A26-CC0E-C64AAFF52CCA}"/>
              </a:ext>
            </a:extLst>
          </p:cNvPr>
          <p:cNvSpPr/>
          <p:nvPr/>
        </p:nvSpPr>
        <p:spPr>
          <a:xfrm>
            <a:off x="8216900" y="2362200"/>
            <a:ext cx="317500" cy="15494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F4314AB9-0F43-2B79-4E00-BAD82026F31E}"/>
              </a:ext>
            </a:extLst>
          </p:cNvPr>
          <p:cNvCxnSpPr>
            <a:cxnSpLocks/>
            <a:stCxn id="7" idx="4"/>
          </p:cNvCxnSpPr>
          <p:nvPr/>
        </p:nvCxnSpPr>
        <p:spPr>
          <a:xfrm flipH="1">
            <a:off x="2070100" y="3911600"/>
            <a:ext cx="630555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64F99ED-565E-460F-F432-489ECE651D21}"/>
              </a:ext>
            </a:extLst>
          </p:cNvPr>
          <p:cNvSpPr txBox="1"/>
          <p:nvPr/>
        </p:nvSpPr>
        <p:spPr>
          <a:xfrm>
            <a:off x="1931987" y="3542268"/>
            <a:ext cx="1752600" cy="369332"/>
          </a:xfrm>
          <a:prstGeom prst="rect">
            <a:avLst/>
          </a:prstGeom>
          <a:noFill/>
        </p:spPr>
        <p:txBody>
          <a:bodyPr wrap="square" rtlCol="0">
            <a:spAutoFit/>
          </a:bodyPr>
          <a:lstStyle/>
          <a:p>
            <a:r>
              <a:rPr lang="en-GB" dirty="0">
                <a:solidFill>
                  <a:srgbClr val="FF0000"/>
                </a:solidFill>
              </a:rPr>
              <a:t>Divergence</a:t>
            </a:r>
          </a:p>
        </p:txBody>
      </p:sp>
      <p:cxnSp>
        <p:nvCxnSpPr>
          <p:cNvPr id="16" name="Straight Connector 15">
            <a:extLst>
              <a:ext uri="{FF2B5EF4-FFF2-40B4-BE49-F238E27FC236}">
                <a16:creationId xmlns:a16="http://schemas.microsoft.com/office/drawing/2014/main" id="{BC1145CF-938F-95E0-BD37-76E29D55122E}"/>
              </a:ext>
            </a:extLst>
          </p:cNvPr>
          <p:cNvCxnSpPr/>
          <p:nvPr/>
        </p:nvCxnSpPr>
        <p:spPr>
          <a:xfrm flipV="1">
            <a:off x="9286875" y="2608262"/>
            <a:ext cx="889000" cy="838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3316D3F-E036-E051-DB02-60D93EA60414}"/>
              </a:ext>
            </a:extLst>
          </p:cNvPr>
          <p:cNvCxnSpPr/>
          <p:nvPr/>
        </p:nvCxnSpPr>
        <p:spPr>
          <a:xfrm flipV="1">
            <a:off x="9234488" y="1693862"/>
            <a:ext cx="889000" cy="838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48595A6-F090-7318-2B12-CECBD9B8FDCC}"/>
              </a:ext>
            </a:extLst>
          </p:cNvPr>
          <p:cNvCxnSpPr>
            <a:cxnSpLocks/>
          </p:cNvCxnSpPr>
          <p:nvPr/>
        </p:nvCxnSpPr>
        <p:spPr>
          <a:xfrm flipV="1">
            <a:off x="9334500" y="1957665"/>
            <a:ext cx="0" cy="353853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479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8A615-E44F-6160-8905-FCAB0A4B9DF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C432AD-6B3E-B289-FAF6-D34E7DE09E14}"/>
              </a:ext>
            </a:extLst>
          </p:cNvPr>
          <p:cNvSpPr>
            <a:spLocks noGrp="1"/>
          </p:cNvSpPr>
          <p:nvPr>
            <p:ph idx="1"/>
          </p:nvPr>
        </p:nvSpPr>
        <p:spPr>
          <a:xfrm>
            <a:off x="838200" y="2520950"/>
            <a:ext cx="10515600" cy="3355975"/>
          </a:xfrm>
        </p:spPr>
        <p:txBody>
          <a:bodyPr>
            <a:normAutofit/>
          </a:bodyPr>
          <a:lstStyle/>
          <a:p>
            <a:r>
              <a:rPr lang="en-GB" sz="3200" dirty="0"/>
              <a:t>Quantitative analysis of productivity elasticities of wages.</a:t>
            </a:r>
          </a:p>
          <a:p>
            <a:pPr lvl="1"/>
            <a:r>
              <a:rPr lang="en-GB" sz="2800" dirty="0"/>
              <a:t>In 2011-2015, a </a:t>
            </a:r>
            <a:r>
              <a:rPr lang="en-GB" sz="2800" b="1" dirty="0">
                <a:solidFill>
                  <a:srgbClr val="FF0000"/>
                </a:solidFill>
              </a:rPr>
              <a:t>1%</a:t>
            </a:r>
            <a:r>
              <a:rPr lang="en-GB" sz="2800" b="1" dirty="0"/>
              <a:t> growth in labour productivity led to either an insignificant, </a:t>
            </a:r>
            <a:r>
              <a:rPr lang="en-GB" sz="2800" b="1" dirty="0">
                <a:solidFill>
                  <a:srgbClr val="FF0000"/>
                </a:solidFill>
              </a:rPr>
              <a:t>0.151%</a:t>
            </a:r>
            <a:r>
              <a:rPr lang="en-GB" sz="2800" b="1" dirty="0"/>
              <a:t>, and </a:t>
            </a:r>
            <a:r>
              <a:rPr lang="en-GB" sz="2800" b="1" dirty="0">
                <a:solidFill>
                  <a:srgbClr val="FF0000"/>
                </a:solidFill>
              </a:rPr>
              <a:t>0.225%</a:t>
            </a:r>
            <a:r>
              <a:rPr lang="en-GB" sz="2800" b="1" dirty="0"/>
              <a:t> increase in median wages </a:t>
            </a:r>
            <a:r>
              <a:rPr lang="en-GB" sz="2800" dirty="0"/>
              <a:t>at the firm, industry, and local labour market levels, respectively.</a:t>
            </a:r>
          </a:p>
        </p:txBody>
      </p:sp>
      <p:sp>
        <p:nvSpPr>
          <p:cNvPr id="4" name="Title 1">
            <a:extLst>
              <a:ext uri="{FF2B5EF4-FFF2-40B4-BE49-F238E27FC236}">
                <a16:creationId xmlns:a16="http://schemas.microsoft.com/office/drawing/2014/main" id="{32DEBF53-0205-9A07-E6D0-192498CA11F5}"/>
              </a:ext>
            </a:extLst>
          </p:cNvPr>
          <p:cNvSpPr txBox="1">
            <a:spLocks/>
          </p:cNvSpPr>
          <p:nvPr/>
        </p:nvSpPr>
        <p:spPr>
          <a:xfrm>
            <a:off x="838200" y="100488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err="1"/>
              <a:t>Ciarli</a:t>
            </a:r>
            <a:r>
              <a:rPr lang="en-GB" dirty="0"/>
              <a:t>, Salgado &amp; Savona, 2018. </a:t>
            </a:r>
            <a:r>
              <a:rPr lang="en-GB" i="1" dirty="0"/>
              <a:t>Do Low-Wage Workers Benefit from Productivity Growth?</a:t>
            </a:r>
            <a:endParaRPr lang="en-GB" dirty="0"/>
          </a:p>
        </p:txBody>
      </p:sp>
    </p:spTree>
    <p:extLst>
      <p:ext uri="{BB962C8B-B14F-4D97-AF65-F5344CB8AC3E}">
        <p14:creationId xmlns:p14="http://schemas.microsoft.com/office/powerpoint/2010/main" val="2518981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C3833F-8E8F-05DA-59C3-A9EF3FF2871B}"/>
              </a:ext>
            </a:extLst>
          </p:cNvPr>
          <p:cNvSpPr>
            <a:spLocks noGrp="1"/>
          </p:cNvSpPr>
          <p:nvPr>
            <p:ph idx="1"/>
          </p:nvPr>
        </p:nvSpPr>
        <p:spPr>
          <a:xfrm>
            <a:off x="838200" y="2506662"/>
            <a:ext cx="10515600" cy="2916238"/>
          </a:xfrm>
        </p:spPr>
        <p:txBody>
          <a:bodyPr/>
          <a:lstStyle/>
          <a:p>
            <a:r>
              <a:rPr lang="en-GB" sz="2800" dirty="0"/>
              <a:t>Quantitative analysis of productivity elasticities of wages in London, Heathrow and Slough, and the rest of Great Britain.</a:t>
            </a:r>
          </a:p>
          <a:p>
            <a:pPr lvl="1"/>
            <a:r>
              <a:rPr lang="en-GB" dirty="0"/>
              <a:t>A </a:t>
            </a:r>
            <a:r>
              <a:rPr lang="en-GB" b="1" dirty="0">
                <a:solidFill>
                  <a:srgbClr val="FF0000"/>
                </a:solidFill>
              </a:rPr>
              <a:t>£1 </a:t>
            </a:r>
            <a:r>
              <a:rPr lang="en-GB" b="1" dirty="0"/>
              <a:t>increase in productivity led to a </a:t>
            </a:r>
            <a:r>
              <a:rPr lang="en-GB" b="1" dirty="0">
                <a:solidFill>
                  <a:srgbClr val="FF0000"/>
                </a:solidFill>
              </a:rPr>
              <a:t>£0.35 </a:t>
            </a:r>
            <a:r>
              <a:rPr lang="en-GB" b="1" dirty="0"/>
              <a:t>and </a:t>
            </a:r>
            <a:r>
              <a:rPr lang="en-GB" b="1" dirty="0">
                <a:solidFill>
                  <a:srgbClr val="FF0000"/>
                </a:solidFill>
              </a:rPr>
              <a:t>£0.26 </a:t>
            </a:r>
            <a:r>
              <a:rPr lang="en-GB" b="1" dirty="0"/>
              <a:t>increase in median wages</a:t>
            </a:r>
            <a:r>
              <a:rPr lang="en-GB" dirty="0"/>
              <a:t>, across a 5-year and 10-year time horizon, respectively.</a:t>
            </a:r>
          </a:p>
          <a:p>
            <a:r>
              <a:rPr lang="en-GB" dirty="0"/>
              <a:t>There was probably a typo in the study, these results are instead probably </a:t>
            </a:r>
            <a:r>
              <a:rPr lang="en-GB" b="1" dirty="0">
                <a:solidFill>
                  <a:srgbClr val="FF0000"/>
                </a:solidFill>
              </a:rPr>
              <a:t>1%</a:t>
            </a:r>
            <a:r>
              <a:rPr lang="en-GB" b="1" dirty="0"/>
              <a:t>, </a:t>
            </a:r>
            <a:r>
              <a:rPr lang="en-GB" b="1" dirty="0">
                <a:solidFill>
                  <a:srgbClr val="FF0000"/>
                </a:solidFill>
              </a:rPr>
              <a:t>0.35%</a:t>
            </a:r>
            <a:r>
              <a:rPr lang="en-GB" b="1" dirty="0"/>
              <a:t>, and </a:t>
            </a:r>
            <a:r>
              <a:rPr lang="en-GB" b="1" dirty="0">
                <a:solidFill>
                  <a:srgbClr val="FF0000"/>
                </a:solidFill>
              </a:rPr>
              <a:t>0.26%</a:t>
            </a:r>
            <a:r>
              <a:rPr lang="en-GB" b="1" dirty="0"/>
              <a:t>, as variables were logged prior to regression</a:t>
            </a:r>
            <a:r>
              <a:rPr lang="en-GB" dirty="0"/>
              <a:t>.</a:t>
            </a:r>
          </a:p>
        </p:txBody>
      </p:sp>
      <p:sp>
        <p:nvSpPr>
          <p:cNvPr id="4" name="Title 1">
            <a:extLst>
              <a:ext uri="{FF2B5EF4-FFF2-40B4-BE49-F238E27FC236}">
                <a16:creationId xmlns:a16="http://schemas.microsoft.com/office/drawing/2014/main" id="{73CD2D63-6098-A7AC-B6D0-1F28910EAC9E}"/>
              </a:ext>
            </a:extLst>
          </p:cNvPr>
          <p:cNvSpPr>
            <a:spLocks noGrp="1"/>
          </p:cNvSpPr>
          <p:nvPr>
            <p:ph type="title"/>
          </p:nvPr>
        </p:nvSpPr>
        <p:spPr>
          <a:xfrm>
            <a:off x="838200" y="919162"/>
            <a:ext cx="10515600" cy="1325563"/>
          </a:xfrm>
        </p:spPr>
        <p:txBody>
          <a:bodyPr>
            <a:normAutofit fontScale="90000"/>
          </a:bodyPr>
          <a:lstStyle/>
          <a:p>
            <a:r>
              <a:rPr lang="en-GB" dirty="0" err="1"/>
              <a:t>Ciarli</a:t>
            </a:r>
            <a:r>
              <a:rPr lang="en-GB" dirty="0"/>
              <a:t>, Di Ubaldo &amp; Savona, 2021. </a:t>
            </a:r>
            <a:r>
              <a:rPr lang="en-GB" i="1" dirty="0"/>
              <a:t>The weak link between productivity and wages in London</a:t>
            </a:r>
            <a:endParaRPr lang="en-GB" dirty="0"/>
          </a:p>
        </p:txBody>
      </p:sp>
    </p:spTree>
    <p:extLst>
      <p:ext uri="{BB962C8B-B14F-4D97-AF65-F5344CB8AC3E}">
        <p14:creationId xmlns:p14="http://schemas.microsoft.com/office/powerpoint/2010/main" val="3938386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5C6EE-5E94-54CA-E328-0AA015186B4D}"/>
              </a:ext>
            </a:extLst>
          </p:cNvPr>
          <p:cNvSpPr>
            <a:spLocks noGrp="1"/>
          </p:cNvSpPr>
          <p:nvPr>
            <p:ph type="title"/>
          </p:nvPr>
        </p:nvSpPr>
        <p:spPr>
          <a:xfrm>
            <a:off x="838200" y="1092200"/>
            <a:ext cx="10515600" cy="4457699"/>
          </a:xfrm>
        </p:spPr>
        <p:txBody>
          <a:bodyPr>
            <a:normAutofit/>
          </a:bodyPr>
          <a:lstStyle/>
          <a:p>
            <a:r>
              <a:rPr lang="en-GB" b="1" dirty="0"/>
              <a:t>Combined, this evidence indicates strong decoupling between median wages and productivity.</a:t>
            </a:r>
            <a:br>
              <a:rPr lang="en-GB" dirty="0"/>
            </a:br>
            <a:r>
              <a:rPr lang="en-GB" sz="3600" dirty="0"/>
              <a:t>Average wages and ATLC fare better, but this appears to be indicative of rising inequality and stagnating living standards rather than anything positive.</a:t>
            </a:r>
            <a:endParaRPr lang="en-GB" dirty="0"/>
          </a:p>
        </p:txBody>
      </p:sp>
    </p:spTree>
    <p:extLst>
      <p:ext uri="{BB962C8B-B14F-4D97-AF65-F5344CB8AC3E}">
        <p14:creationId xmlns:p14="http://schemas.microsoft.com/office/powerpoint/2010/main" val="564413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5932E-7D3E-9CD0-BE9D-83344C65D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F707C-0CE6-0753-30DA-954D0463532F}"/>
              </a:ext>
            </a:extLst>
          </p:cNvPr>
          <p:cNvSpPr>
            <a:spLocks noGrp="1"/>
          </p:cNvSpPr>
          <p:nvPr>
            <p:ph type="title"/>
          </p:nvPr>
        </p:nvSpPr>
        <p:spPr>
          <a:xfrm>
            <a:off x="838200" y="1092200"/>
            <a:ext cx="10515600" cy="4457699"/>
          </a:xfrm>
        </p:spPr>
        <p:txBody>
          <a:bodyPr>
            <a:normAutofit/>
          </a:bodyPr>
          <a:lstStyle/>
          <a:p>
            <a:r>
              <a:rPr lang="en-GB" b="1" dirty="0"/>
              <a:t>However, the debate is far from settled.</a:t>
            </a:r>
            <a:br>
              <a:rPr lang="en-GB" dirty="0"/>
            </a:br>
            <a:r>
              <a:rPr lang="en-GB" sz="3600" dirty="0"/>
              <a:t>There are methodological issues with these studies that I have identified which complicate their conclusions. When combined with other, similar studies from the US, a gap is clearly identified where some novel analysis could be of major benefit.</a:t>
            </a:r>
            <a:endParaRPr lang="en-GB" dirty="0"/>
          </a:p>
        </p:txBody>
      </p:sp>
    </p:spTree>
    <p:extLst>
      <p:ext uri="{BB962C8B-B14F-4D97-AF65-F5344CB8AC3E}">
        <p14:creationId xmlns:p14="http://schemas.microsoft.com/office/powerpoint/2010/main" val="2309092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296B3E-C5DE-9A98-6001-D46F507A292D}"/>
              </a:ext>
            </a:extLst>
          </p:cNvPr>
          <p:cNvSpPr>
            <a:spLocks noGrp="1"/>
          </p:cNvSpPr>
          <p:nvPr>
            <p:ph type="title"/>
          </p:nvPr>
        </p:nvSpPr>
        <p:spPr>
          <a:xfrm>
            <a:off x="825500" y="241299"/>
            <a:ext cx="10236200" cy="3136901"/>
          </a:xfrm>
        </p:spPr>
        <p:txBody>
          <a:bodyPr>
            <a:normAutofit/>
          </a:bodyPr>
          <a:lstStyle/>
          <a:p>
            <a:pPr marL="571500" indent="-571500">
              <a:buFont typeface="Arial" panose="020B0604020202020204" pitchFamily="34" charset="0"/>
              <a:buChar char="•"/>
            </a:pPr>
            <a:r>
              <a:rPr lang="en-GB" sz="4000" dirty="0"/>
              <a:t>Pessoa &amp; Van Reenen, 2013. </a:t>
            </a:r>
            <a:r>
              <a:rPr lang="en-GB" sz="4000" i="1" dirty="0"/>
              <a:t>Decoupling of Wage Growth and Productivity Growth? Myth and Reality</a:t>
            </a:r>
            <a:br>
              <a:rPr lang="en-GB" sz="4000" i="1" dirty="0"/>
            </a:br>
            <a:br>
              <a:rPr lang="en-GB" sz="4000" i="1" dirty="0"/>
            </a:br>
            <a:endParaRPr lang="en-GB" sz="4000" i="1" dirty="0"/>
          </a:p>
        </p:txBody>
      </p:sp>
      <p:sp>
        <p:nvSpPr>
          <p:cNvPr id="7" name="TextBox 6">
            <a:extLst>
              <a:ext uri="{FF2B5EF4-FFF2-40B4-BE49-F238E27FC236}">
                <a16:creationId xmlns:a16="http://schemas.microsoft.com/office/drawing/2014/main" id="{3DDC90EB-1137-828A-F7C2-904823504ED2}"/>
              </a:ext>
            </a:extLst>
          </p:cNvPr>
          <p:cNvSpPr txBox="1"/>
          <p:nvPr/>
        </p:nvSpPr>
        <p:spPr>
          <a:xfrm>
            <a:off x="825500" y="2235825"/>
            <a:ext cx="10236200" cy="1323439"/>
          </a:xfrm>
          <a:prstGeom prst="rect">
            <a:avLst/>
          </a:prstGeom>
          <a:noFill/>
        </p:spPr>
        <p:txBody>
          <a:bodyPr wrap="square">
            <a:spAutoFit/>
          </a:bodyPr>
          <a:lstStyle/>
          <a:p>
            <a:pPr marL="571500" indent="-571500">
              <a:buFont typeface="Arial" panose="020B0604020202020204" pitchFamily="34" charset="0"/>
              <a:buChar char="•"/>
            </a:pPr>
            <a:r>
              <a:rPr lang="en-GB" sz="4000" dirty="0" err="1"/>
              <a:t>Teichgraeber</a:t>
            </a:r>
            <a:r>
              <a:rPr lang="en-GB" sz="4000" dirty="0"/>
              <a:t> &amp; Van Reenen, 2022. </a:t>
            </a:r>
            <a:r>
              <a:rPr lang="en-GB" sz="4000" i="1" dirty="0"/>
              <a:t>Have Productivity and Pay Decoupled in the UK?</a:t>
            </a:r>
            <a:endParaRPr lang="en-GB" sz="4000" dirty="0"/>
          </a:p>
        </p:txBody>
      </p:sp>
      <p:sp>
        <p:nvSpPr>
          <p:cNvPr id="8" name="TextBox 7">
            <a:extLst>
              <a:ext uri="{FF2B5EF4-FFF2-40B4-BE49-F238E27FC236}">
                <a16:creationId xmlns:a16="http://schemas.microsoft.com/office/drawing/2014/main" id="{A7C83AA1-5716-3DA5-E5E9-CD9D0AF039D8}"/>
              </a:ext>
            </a:extLst>
          </p:cNvPr>
          <p:cNvSpPr txBox="1"/>
          <p:nvPr/>
        </p:nvSpPr>
        <p:spPr>
          <a:xfrm>
            <a:off x="1206500" y="3938707"/>
            <a:ext cx="5956300" cy="954107"/>
          </a:xfrm>
          <a:prstGeom prst="rect">
            <a:avLst/>
          </a:prstGeom>
          <a:noFill/>
        </p:spPr>
        <p:txBody>
          <a:bodyPr wrap="square">
            <a:spAutoFit/>
          </a:bodyPr>
          <a:lstStyle/>
          <a:p>
            <a:r>
              <a:rPr lang="en-GB" sz="2800" dirty="0"/>
              <a:t>These are forms of qualitative, rather than quantitative analysis.</a:t>
            </a:r>
          </a:p>
        </p:txBody>
      </p:sp>
      <p:sp>
        <p:nvSpPr>
          <p:cNvPr id="9" name="TextBox 8">
            <a:extLst>
              <a:ext uri="{FF2B5EF4-FFF2-40B4-BE49-F238E27FC236}">
                <a16:creationId xmlns:a16="http://schemas.microsoft.com/office/drawing/2014/main" id="{EDE66015-233F-1DF1-7966-73E66C09D98D}"/>
              </a:ext>
            </a:extLst>
          </p:cNvPr>
          <p:cNvSpPr txBox="1"/>
          <p:nvPr/>
        </p:nvSpPr>
        <p:spPr>
          <a:xfrm>
            <a:off x="1206500" y="4797792"/>
            <a:ext cx="9944100" cy="1384995"/>
          </a:xfrm>
          <a:prstGeom prst="rect">
            <a:avLst/>
          </a:prstGeom>
          <a:noFill/>
        </p:spPr>
        <p:txBody>
          <a:bodyPr wrap="square">
            <a:spAutoFit/>
          </a:bodyPr>
          <a:lstStyle/>
          <a:p>
            <a:r>
              <a:rPr lang="en-GB" sz="2800" dirty="0"/>
              <a:t>They point and analyse visual divergence, which has its uses. But it is less effective when discussing whether relationships have broken down or not.</a:t>
            </a:r>
          </a:p>
        </p:txBody>
      </p:sp>
    </p:spTree>
    <p:extLst>
      <p:ext uri="{BB962C8B-B14F-4D97-AF65-F5344CB8AC3E}">
        <p14:creationId xmlns:p14="http://schemas.microsoft.com/office/powerpoint/2010/main" val="2702154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9DFC2-02C5-EA6E-FF1D-0D5BB0CAFE4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72EC7D2-945A-DB0A-EE70-5FD59B12248E}"/>
              </a:ext>
            </a:extLst>
          </p:cNvPr>
          <p:cNvSpPr>
            <a:spLocks noGrp="1"/>
          </p:cNvSpPr>
          <p:nvPr>
            <p:ph type="title"/>
          </p:nvPr>
        </p:nvSpPr>
        <p:spPr>
          <a:xfrm>
            <a:off x="825500" y="241299"/>
            <a:ext cx="10236200" cy="3136901"/>
          </a:xfrm>
        </p:spPr>
        <p:txBody>
          <a:bodyPr>
            <a:normAutofit/>
          </a:bodyPr>
          <a:lstStyle/>
          <a:p>
            <a:pPr marL="571500" indent="-571500">
              <a:buFont typeface="Arial" panose="020B0604020202020204" pitchFamily="34" charset="0"/>
              <a:buChar char="•"/>
            </a:pPr>
            <a:r>
              <a:rPr lang="en-GB" sz="4000" dirty="0" err="1"/>
              <a:t>Ciarli</a:t>
            </a:r>
            <a:r>
              <a:rPr lang="en-GB" sz="4000" dirty="0"/>
              <a:t>, Salgado &amp; Savona, 2018. Do Low-Wage Workers Benefit from Productivity Growth?</a:t>
            </a:r>
            <a:br>
              <a:rPr lang="en-GB" sz="4000" i="1" dirty="0"/>
            </a:br>
            <a:br>
              <a:rPr lang="en-GB" sz="4000" i="1" dirty="0"/>
            </a:br>
            <a:endParaRPr lang="en-GB" sz="4000" i="1" dirty="0"/>
          </a:p>
        </p:txBody>
      </p:sp>
      <p:sp>
        <p:nvSpPr>
          <p:cNvPr id="7" name="TextBox 6">
            <a:extLst>
              <a:ext uri="{FF2B5EF4-FFF2-40B4-BE49-F238E27FC236}">
                <a16:creationId xmlns:a16="http://schemas.microsoft.com/office/drawing/2014/main" id="{EF667027-05E3-64A3-276D-676BBF71BF86}"/>
              </a:ext>
            </a:extLst>
          </p:cNvPr>
          <p:cNvSpPr txBox="1"/>
          <p:nvPr/>
        </p:nvSpPr>
        <p:spPr>
          <a:xfrm>
            <a:off x="825500" y="1949797"/>
            <a:ext cx="10236200" cy="1938992"/>
          </a:xfrm>
          <a:prstGeom prst="rect">
            <a:avLst/>
          </a:prstGeom>
          <a:noFill/>
        </p:spPr>
        <p:txBody>
          <a:bodyPr wrap="square">
            <a:spAutoFit/>
          </a:bodyPr>
          <a:lstStyle/>
          <a:p>
            <a:pPr marL="571500" indent="-571500">
              <a:buFont typeface="Arial" panose="020B0604020202020204" pitchFamily="34" charset="0"/>
              <a:buChar char="•"/>
            </a:pPr>
            <a:r>
              <a:rPr lang="en-GB" sz="4000" dirty="0" err="1"/>
              <a:t>Ciarli</a:t>
            </a:r>
            <a:r>
              <a:rPr lang="en-GB" sz="4000" dirty="0"/>
              <a:t>, Di Ubaldo &amp; Savona, 2021. The weak link between productivity and wages in London</a:t>
            </a:r>
          </a:p>
        </p:txBody>
      </p:sp>
      <p:sp>
        <p:nvSpPr>
          <p:cNvPr id="8" name="TextBox 7">
            <a:extLst>
              <a:ext uri="{FF2B5EF4-FFF2-40B4-BE49-F238E27FC236}">
                <a16:creationId xmlns:a16="http://schemas.microsoft.com/office/drawing/2014/main" id="{0121DAE6-8BEB-DF8B-F4E2-16CF33B5012C}"/>
              </a:ext>
            </a:extLst>
          </p:cNvPr>
          <p:cNvSpPr txBox="1"/>
          <p:nvPr/>
        </p:nvSpPr>
        <p:spPr>
          <a:xfrm>
            <a:off x="1206500" y="4078407"/>
            <a:ext cx="7162800" cy="523220"/>
          </a:xfrm>
          <a:prstGeom prst="rect">
            <a:avLst/>
          </a:prstGeom>
          <a:noFill/>
        </p:spPr>
        <p:txBody>
          <a:bodyPr wrap="square">
            <a:spAutoFit/>
          </a:bodyPr>
          <a:lstStyle/>
          <a:p>
            <a:r>
              <a:rPr lang="en-GB" sz="2800" dirty="0"/>
              <a:t>These regressions do not consider </a:t>
            </a:r>
            <a:r>
              <a:rPr lang="en-GB" sz="2800" i="1" dirty="0"/>
              <a:t>time lags</a:t>
            </a:r>
            <a:r>
              <a:rPr lang="en-GB" sz="2800" dirty="0"/>
              <a:t>.</a:t>
            </a:r>
          </a:p>
        </p:txBody>
      </p:sp>
      <p:sp>
        <p:nvSpPr>
          <p:cNvPr id="9" name="TextBox 8">
            <a:extLst>
              <a:ext uri="{FF2B5EF4-FFF2-40B4-BE49-F238E27FC236}">
                <a16:creationId xmlns:a16="http://schemas.microsoft.com/office/drawing/2014/main" id="{06B2E22F-4F1B-EC87-404B-B8766A000C86}"/>
              </a:ext>
            </a:extLst>
          </p:cNvPr>
          <p:cNvSpPr txBox="1"/>
          <p:nvPr/>
        </p:nvSpPr>
        <p:spPr>
          <a:xfrm>
            <a:off x="1206500" y="4533900"/>
            <a:ext cx="9944100" cy="1384995"/>
          </a:xfrm>
          <a:prstGeom prst="rect">
            <a:avLst/>
          </a:prstGeom>
          <a:noFill/>
        </p:spPr>
        <p:txBody>
          <a:bodyPr wrap="square">
            <a:spAutoFit/>
          </a:bodyPr>
          <a:lstStyle/>
          <a:p>
            <a:r>
              <a:rPr lang="en-GB" sz="2800" dirty="0"/>
              <a:t>The 2018 paper acknowledges this, but the problem is not rectified in the 2021 paper. These effects are important, as pointed out by the authors and later studies.</a:t>
            </a:r>
          </a:p>
        </p:txBody>
      </p:sp>
    </p:spTree>
    <p:extLst>
      <p:ext uri="{BB962C8B-B14F-4D97-AF65-F5344CB8AC3E}">
        <p14:creationId xmlns:p14="http://schemas.microsoft.com/office/powerpoint/2010/main" val="733261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FD42-8744-315E-BB97-3D003A18440A}"/>
              </a:ext>
            </a:extLst>
          </p:cNvPr>
          <p:cNvSpPr>
            <a:spLocks noGrp="1"/>
          </p:cNvSpPr>
          <p:nvPr>
            <p:ph type="title"/>
          </p:nvPr>
        </p:nvSpPr>
        <p:spPr/>
        <p:txBody>
          <a:bodyPr/>
          <a:lstStyle/>
          <a:p>
            <a:r>
              <a:rPr lang="en-GB" dirty="0"/>
              <a:t>How can these problems be remedied for fuller analysis?</a:t>
            </a:r>
          </a:p>
        </p:txBody>
      </p:sp>
      <p:sp>
        <p:nvSpPr>
          <p:cNvPr id="3" name="Content Placeholder 2">
            <a:extLst>
              <a:ext uri="{FF2B5EF4-FFF2-40B4-BE49-F238E27FC236}">
                <a16:creationId xmlns:a16="http://schemas.microsoft.com/office/drawing/2014/main" id="{CFA1F2E3-501B-C9BD-F833-58F37DA7E394}"/>
              </a:ext>
            </a:extLst>
          </p:cNvPr>
          <p:cNvSpPr>
            <a:spLocks noGrp="1"/>
          </p:cNvSpPr>
          <p:nvPr>
            <p:ph idx="1"/>
          </p:nvPr>
        </p:nvSpPr>
        <p:spPr/>
        <p:txBody>
          <a:bodyPr>
            <a:normAutofit/>
          </a:bodyPr>
          <a:lstStyle/>
          <a:p>
            <a:r>
              <a:rPr lang="en-GB" dirty="0"/>
              <a:t>Stansbury &amp; Summers (2018) and </a:t>
            </a:r>
            <a:r>
              <a:rPr lang="en-GB" dirty="0" err="1"/>
              <a:t>Brocek</a:t>
            </a:r>
            <a:r>
              <a:rPr lang="en-GB" dirty="0"/>
              <a:t> (2019) provide the clearest examples.</a:t>
            </a:r>
          </a:p>
          <a:p>
            <a:r>
              <a:rPr lang="en-GB" dirty="0"/>
              <a:t>Both incorporate lags and controls in a quantitative analysis.</a:t>
            </a:r>
          </a:p>
          <a:p>
            <a:r>
              <a:rPr lang="en-GB" dirty="0"/>
              <a:t>Stansbury &amp; Summers (2018) investigate the link between </a:t>
            </a:r>
            <a:r>
              <a:rPr lang="en-GB" b="1" dirty="0"/>
              <a:t>productivity</a:t>
            </a:r>
            <a:r>
              <a:rPr lang="en-GB" dirty="0"/>
              <a:t> and </a:t>
            </a:r>
            <a:r>
              <a:rPr lang="en-GB" b="1" dirty="0"/>
              <a:t>average and</a:t>
            </a:r>
            <a:r>
              <a:rPr lang="en-GB" dirty="0"/>
              <a:t> </a:t>
            </a:r>
            <a:r>
              <a:rPr lang="en-GB" b="1" dirty="0"/>
              <a:t>median total labour compensation</a:t>
            </a:r>
            <a:r>
              <a:rPr lang="en-GB" dirty="0"/>
              <a:t>, and </a:t>
            </a:r>
            <a:r>
              <a:rPr lang="en-GB" b="1" dirty="0"/>
              <a:t>production/non-supervisory </a:t>
            </a:r>
            <a:r>
              <a:rPr lang="en-GB" dirty="0"/>
              <a:t>wages, as well as </a:t>
            </a:r>
            <a:r>
              <a:rPr lang="en-GB" b="1" dirty="0"/>
              <a:t>the rest of the income distribution</a:t>
            </a:r>
            <a:r>
              <a:rPr lang="en-GB" dirty="0"/>
              <a:t>, in the US.</a:t>
            </a:r>
          </a:p>
          <a:p>
            <a:r>
              <a:rPr lang="en-GB" dirty="0" err="1"/>
              <a:t>Brocek</a:t>
            </a:r>
            <a:r>
              <a:rPr lang="en-GB" dirty="0"/>
              <a:t> (2019) investigates the link between </a:t>
            </a:r>
            <a:r>
              <a:rPr lang="en-GB" b="1" dirty="0"/>
              <a:t>median wages </a:t>
            </a:r>
            <a:r>
              <a:rPr lang="en-GB" dirty="0"/>
              <a:t>and </a:t>
            </a:r>
            <a:r>
              <a:rPr lang="en-GB" b="1" dirty="0"/>
              <a:t>productivity</a:t>
            </a:r>
            <a:r>
              <a:rPr lang="en-GB" dirty="0"/>
              <a:t>, as well as </a:t>
            </a:r>
            <a:r>
              <a:rPr lang="en-GB" b="1" dirty="0"/>
              <a:t>more parts of the income distribution</a:t>
            </a:r>
            <a:r>
              <a:rPr lang="en-GB" dirty="0"/>
              <a:t>, in the UK</a:t>
            </a:r>
          </a:p>
        </p:txBody>
      </p:sp>
    </p:spTree>
    <p:extLst>
      <p:ext uri="{BB962C8B-B14F-4D97-AF65-F5344CB8AC3E}">
        <p14:creationId xmlns:p14="http://schemas.microsoft.com/office/powerpoint/2010/main" val="2312093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99319-0F87-AA82-B4AE-E975DCDD1857}"/>
              </a:ext>
            </a:extLst>
          </p:cNvPr>
          <p:cNvSpPr>
            <a:spLocks noGrp="1"/>
          </p:cNvSpPr>
          <p:nvPr>
            <p:ph type="title"/>
          </p:nvPr>
        </p:nvSpPr>
        <p:spPr/>
        <p:txBody>
          <a:bodyPr/>
          <a:lstStyle/>
          <a:p>
            <a:r>
              <a:rPr lang="en-GB" dirty="0"/>
              <a:t>Findings</a:t>
            </a:r>
          </a:p>
        </p:txBody>
      </p:sp>
      <p:sp>
        <p:nvSpPr>
          <p:cNvPr id="3" name="Content Placeholder 2">
            <a:extLst>
              <a:ext uri="{FF2B5EF4-FFF2-40B4-BE49-F238E27FC236}">
                <a16:creationId xmlns:a16="http://schemas.microsoft.com/office/drawing/2014/main" id="{D2688D11-59B6-286E-ECC9-6296AD77D93A}"/>
              </a:ext>
            </a:extLst>
          </p:cNvPr>
          <p:cNvSpPr>
            <a:spLocks noGrp="1"/>
          </p:cNvSpPr>
          <p:nvPr>
            <p:ph idx="1"/>
          </p:nvPr>
        </p:nvSpPr>
        <p:spPr/>
        <p:txBody>
          <a:bodyPr/>
          <a:lstStyle/>
          <a:p>
            <a:r>
              <a:rPr lang="en-GB" dirty="0"/>
              <a:t>Stansbury &amp; Summers (2018) find that the elasticity of productivity on average and median wages is, </a:t>
            </a:r>
            <a:r>
              <a:rPr lang="en-GB" b="1" dirty="0"/>
              <a:t>at the 95% confidence level, </a:t>
            </a:r>
            <a:r>
              <a:rPr lang="en-GB" b="1" dirty="0">
                <a:solidFill>
                  <a:srgbClr val="FF0000"/>
                </a:solidFill>
              </a:rPr>
              <a:t>not significantly different from one-to-one</a:t>
            </a:r>
            <a:r>
              <a:rPr lang="en-GB" dirty="0"/>
              <a:t>.</a:t>
            </a:r>
          </a:p>
          <a:p>
            <a:pPr lvl="1"/>
            <a:r>
              <a:rPr lang="en-GB" dirty="0"/>
              <a:t>In other words, they find that a </a:t>
            </a:r>
            <a:r>
              <a:rPr lang="en-GB" b="1" dirty="0"/>
              <a:t>1% rise in productivity </a:t>
            </a:r>
            <a:r>
              <a:rPr lang="en-GB" dirty="0"/>
              <a:t>will, all else equal, cause a </a:t>
            </a:r>
            <a:r>
              <a:rPr lang="en-GB" b="1" dirty="0"/>
              <a:t>0.72% rise in median total labour compensation </a:t>
            </a:r>
            <a:r>
              <a:rPr lang="en-GB" dirty="0"/>
              <a:t>on average, with a </a:t>
            </a:r>
            <a:r>
              <a:rPr lang="en-GB" b="1" dirty="0"/>
              <a:t>standard deviation of 0.17%</a:t>
            </a:r>
            <a:r>
              <a:rPr lang="en-GB" dirty="0"/>
              <a:t>.</a:t>
            </a:r>
          </a:p>
          <a:p>
            <a:r>
              <a:rPr lang="en-GB" dirty="0" err="1"/>
              <a:t>Brocek</a:t>
            </a:r>
            <a:r>
              <a:rPr lang="en-GB" dirty="0"/>
              <a:t> (2019) reports similar findings and is </a:t>
            </a:r>
            <a:r>
              <a:rPr lang="en-GB" b="1" dirty="0">
                <a:solidFill>
                  <a:srgbClr val="FF0000"/>
                </a:solidFill>
              </a:rPr>
              <a:t>not able to reject a one-to-one relationship at the 95% confidence level</a:t>
            </a:r>
            <a:r>
              <a:rPr lang="en-GB" dirty="0"/>
              <a:t>.</a:t>
            </a:r>
          </a:p>
          <a:p>
            <a:pPr lvl="1"/>
            <a:r>
              <a:rPr lang="en-GB" dirty="0"/>
              <a:t>For a 1% increase in productivity, the median wage will rise 1.54% on average.</a:t>
            </a:r>
          </a:p>
        </p:txBody>
      </p:sp>
    </p:spTree>
    <p:extLst>
      <p:ext uri="{BB962C8B-B14F-4D97-AF65-F5344CB8AC3E}">
        <p14:creationId xmlns:p14="http://schemas.microsoft.com/office/powerpoint/2010/main" val="1745713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8" name="Picture 4" descr="Hey, Paul Krugman: Here's the real argument about climate change and  economic growth | Grist">
            <a:extLst>
              <a:ext uri="{FF2B5EF4-FFF2-40B4-BE49-F238E27FC236}">
                <a16:creationId xmlns:a16="http://schemas.microsoft.com/office/drawing/2014/main" id="{8EB41879-52D1-F39F-D7AD-2A9C16593A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123" r="25125" b="1"/>
          <a:stretch/>
        </p:blipFill>
        <p:spPr bwMode="auto">
          <a:xfrm>
            <a:off x="192528" y="171716"/>
            <a:ext cx="3793268" cy="65145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spects for growth: An interview with Robert Solow | McKinsey">
            <a:extLst>
              <a:ext uri="{FF2B5EF4-FFF2-40B4-BE49-F238E27FC236}">
                <a16:creationId xmlns:a16="http://schemas.microsoft.com/office/drawing/2014/main" id="{5BB81D9D-751D-EF14-B7EA-8E61AF187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284" r="18032" b="-3"/>
          <a:stretch/>
        </p:blipFill>
        <p:spPr bwMode="auto">
          <a:xfrm>
            <a:off x="4184538" y="171716"/>
            <a:ext cx="3822924" cy="65145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ig Story: Rachel Reeves - Platinum Media Group">
            <a:extLst>
              <a:ext uri="{FF2B5EF4-FFF2-40B4-BE49-F238E27FC236}">
                <a16:creationId xmlns:a16="http://schemas.microsoft.com/office/drawing/2014/main" id="{7D37E92F-AA50-350B-236E-11DD1C85AD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1162" r="29912"/>
          <a:stretch/>
        </p:blipFill>
        <p:spPr bwMode="auto">
          <a:xfrm>
            <a:off x="8188032" y="171716"/>
            <a:ext cx="3799007" cy="65145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28EC7C7-2354-4DB0-E165-4C9DAE0B3D4E}"/>
              </a:ext>
            </a:extLst>
          </p:cNvPr>
          <p:cNvSpPr txBox="1"/>
          <p:nvPr/>
        </p:nvSpPr>
        <p:spPr>
          <a:xfrm>
            <a:off x="2078182" y="5670618"/>
            <a:ext cx="1902919" cy="1015663"/>
          </a:xfrm>
          <a:prstGeom prst="rect">
            <a:avLst/>
          </a:prstGeom>
          <a:noFill/>
        </p:spPr>
        <p:txBody>
          <a:bodyPr wrap="square">
            <a:spAutoFit/>
          </a:bodyPr>
          <a:lstStyle/>
          <a:p>
            <a:pPr algn="ctr">
              <a:spcAft>
                <a:spcPts val="400"/>
              </a:spcAft>
            </a:pPr>
            <a:r>
              <a:rPr lang="en-GB" sz="6000" b="1" kern="1400" spc="-50" dirty="0">
                <a:ln w="28575">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1990</a:t>
            </a:r>
          </a:p>
        </p:txBody>
      </p:sp>
      <p:sp>
        <p:nvSpPr>
          <p:cNvPr id="9" name="TextBox 8">
            <a:extLst>
              <a:ext uri="{FF2B5EF4-FFF2-40B4-BE49-F238E27FC236}">
                <a16:creationId xmlns:a16="http://schemas.microsoft.com/office/drawing/2014/main" id="{8F699CC4-3EAA-FE61-1EBA-C2000BDFE47B}"/>
              </a:ext>
            </a:extLst>
          </p:cNvPr>
          <p:cNvSpPr txBox="1"/>
          <p:nvPr/>
        </p:nvSpPr>
        <p:spPr>
          <a:xfrm>
            <a:off x="6081676" y="5670617"/>
            <a:ext cx="1902919" cy="1015663"/>
          </a:xfrm>
          <a:prstGeom prst="rect">
            <a:avLst/>
          </a:prstGeom>
          <a:noFill/>
        </p:spPr>
        <p:txBody>
          <a:bodyPr wrap="square">
            <a:spAutoFit/>
          </a:bodyPr>
          <a:lstStyle/>
          <a:p>
            <a:pPr algn="ctr">
              <a:spcAft>
                <a:spcPts val="400"/>
              </a:spcAft>
            </a:pPr>
            <a:r>
              <a:rPr lang="en-GB" sz="6000" b="1" kern="1400" spc="-50" dirty="0">
                <a:ln w="28575">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1956</a:t>
            </a:r>
          </a:p>
        </p:txBody>
      </p:sp>
      <p:sp>
        <p:nvSpPr>
          <p:cNvPr id="10" name="TextBox 9">
            <a:extLst>
              <a:ext uri="{FF2B5EF4-FFF2-40B4-BE49-F238E27FC236}">
                <a16:creationId xmlns:a16="http://schemas.microsoft.com/office/drawing/2014/main" id="{6D19B47B-7C7B-84EC-82F3-8C1E0C060E6F}"/>
              </a:ext>
            </a:extLst>
          </p:cNvPr>
          <p:cNvSpPr txBox="1"/>
          <p:nvPr/>
        </p:nvSpPr>
        <p:spPr>
          <a:xfrm>
            <a:off x="10084120" y="5670616"/>
            <a:ext cx="1902919" cy="1015663"/>
          </a:xfrm>
          <a:prstGeom prst="rect">
            <a:avLst/>
          </a:prstGeom>
          <a:noFill/>
        </p:spPr>
        <p:txBody>
          <a:bodyPr wrap="square">
            <a:spAutoFit/>
          </a:bodyPr>
          <a:lstStyle/>
          <a:p>
            <a:pPr algn="ctr">
              <a:spcAft>
                <a:spcPts val="400"/>
              </a:spcAft>
            </a:pPr>
            <a:r>
              <a:rPr lang="en-GB" sz="6000" b="1" kern="1400" spc="-50" dirty="0">
                <a:ln w="12700">
                  <a:solidFill>
                    <a:schemeClr val="tx1"/>
                  </a:solid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2024</a:t>
            </a:r>
          </a:p>
        </p:txBody>
      </p:sp>
    </p:spTree>
    <p:extLst>
      <p:ext uri="{BB962C8B-B14F-4D97-AF65-F5344CB8AC3E}">
        <p14:creationId xmlns:p14="http://schemas.microsoft.com/office/powerpoint/2010/main" val="3138472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88EAA-78FE-36C8-E5CF-1CD17249AFF0}"/>
              </a:ext>
            </a:extLst>
          </p:cNvPr>
          <p:cNvSpPr>
            <a:spLocks noGrp="1"/>
          </p:cNvSpPr>
          <p:nvPr>
            <p:ph type="title"/>
          </p:nvPr>
        </p:nvSpPr>
        <p:spPr>
          <a:xfrm>
            <a:off x="736600" y="339725"/>
            <a:ext cx="10515600" cy="1325563"/>
          </a:xfrm>
        </p:spPr>
        <p:txBody>
          <a:bodyPr/>
          <a:lstStyle/>
          <a:p>
            <a:r>
              <a:rPr lang="en-GB" dirty="0" err="1"/>
              <a:t>Brocek</a:t>
            </a:r>
            <a:r>
              <a:rPr lang="en-GB" dirty="0"/>
              <a:t> (2019) approaches a good level of analysis, however there are still problems.</a:t>
            </a:r>
          </a:p>
        </p:txBody>
      </p:sp>
      <p:sp>
        <p:nvSpPr>
          <p:cNvPr id="3" name="Content Placeholder 2">
            <a:extLst>
              <a:ext uri="{FF2B5EF4-FFF2-40B4-BE49-F238E27FC236}">
                <a16:creationId xmlns:a16="http://schemas.microsoft.com/office/drawing/2014/main" id="{7E2B099F-6AB5-F836-34C0-AF504C0DA673}"/>
              </a:ext>
            </a:extLst>
          </p:cNvPr>
          <p:cNvSpPr>
            <a:spLocks noGrp="1"/>
          </p:cNvSpPr>
          <p:nvPr>
            <p:ph idx="1"/>
          </p:nvPr>
        </p:nvSpPr>
        <p:spPr>
          <a:xfrm>
            <a:off x="482600" y="1825625"/>
            <a:ext cx="5613400" cy="4351338"/>
          </a:xfrm>
        </p:spPr>
        <p:txBody>
          <a:bodyPr/>
          <a:lstStyle/>
          <a:p>
            <a:r>
              <a:rPr lang="en-GB" dirty="0"/>
              <a:t>The timeframe only spans from 1999-2017. More can data can be accessed to expand the number of observations, increase confidence in estimates, and add value.</a:t>
            </a:r>
          </a:p>
          <a:p>
            <a:r>
              <a:rPr lang="en-GB" dirty="0" err="1"/>
              <a:t>Brocek</a:t>
            </a:r>
            <a:r>
              <a:rPr lang="en-GB" dirty="0"/>
              <a:t> (2019) does not undergo any robustness checks, or expand his analysis to examine average wages or ATLC.</a:t>
            </a:r>
          </a:p>
        </p:txBody>
      </p:sp>
      <p:pic>
        <p:nvPicPr>
          <p:cNvPr id="7170" name="Picture 2" descr="Chart 2">
            <a:extLst>
              <a:ext uri="{FF2B5EF4-FFF2-40B4-BE49-F238E27FC236}">
                <a16:creationId xmlns:a16="http://schemas.microsoft.com/office/drawing/2014/main" id="{895DD8B5-F7D2-9EAD-5E61-BBF0FB6E25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25625"/>
            <a:ext cx="5930900" cy="4317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427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5DD5B-7DFD-7A20-F2A4-2C086B6DBF1A}"/>
              </a:ext>
            </a:extLst>
          </p:cNvPr>
          <p:cNvSpPr>
            <a:spLocks noGrp="1"/>
          </p:cNvSpPr>
          <p:nvPr>
            <p:ph type="title"/>
          </p:nvPr>
        </p:nvSpPr>
        <p:spPr>
          <a:xfrm>
            <a:off x="393700" y="23812"/>
            <a:ext cx="10515600" cy="1325563"/>
          </a:xfrm>
        </p:spPr>
        <p:txBody>
          <a:bodyPr/>
          <a:lstStyle/>
          <a:p>
            <a:r>
              <a:rPr lang="en-GB" dirty="0"/>
              <a:t>Empirical Strategy</a:t>
            </a:r>
          </a:p>
        </p:txBody>
      </p:sp>
      <p:sp>
        <p:nvSpPr>
          <p:cNvPr id="3" name="Content Placeholder 2">
            <a:extLst>
              <a:ext uri="{FF2B5EF4-FFF2-40B4-BE49-F238E27FC236}">
                <a16:creationId xmlns:a16="http://schemas.microsoft.com/office/drawing/2014/main" id="{B875B137-CBB6-A56A-D1A3-0D30933E8DF7}"/>
              </a:ext>
            </a:extLst>
          </p:cNvPr>
          <p:cNvSpPr>
            <a:spLocks noGrp="1"/>
          </p:cNvSpPr>
          <p:nvPr>
            <p:ph idx="1"/>
          </p:nvPr>
        </p:nvSpPr>
        <p:spPr>
          <a:xfrm>
            <a:off x="2419350" y="1146176"/>
            <a:ext cx="7353300" cy="5292724"/>
          </a:xfrm>
        </p:spPr>
        <p:txBody>
          <a:bodyPr>
            <a:normAutofit fontScale="85000" lnSpcReduction="10000"/>
          </a:bodyPr>
          <a:lstStyle/>
          <a:p>
            <a:r>
              <a:rPr lang="en-GB" sz="3600" dirty="0"/>
              <a:t>Empirical Strategy mirrors </a:t>
            </a:r>
            <a:r>
              <a:rPr lang="en-GB" sz="3600" dirty="0" err="1"/>
              <a:t>Brocek</a:t>
            </a:r>
            <a:r>
              <a:rPr lang="en-GB" sz="3600" dirty="0"/>
              <a:t> (2019) and Stansbury &amp; Summers (2018)</a:t>
            </a:r>
          </a:p>
          <a:p>
            <a:pPr lvl="1"/>
            <a:r>
              <a:rPr lang="en-GB" sz="3200" dirty="0"/>
              <a:t>Regressing wages on productivity</a:t>
            </a:r>
          </a:p>
          <a:p>
            <a:pPr lvl="1"/>
            <a:r>
              <a:rPr lang="en-GB" sz="3200" b="1" dirty="0">
                <a:solidFill>
                  <a:srgbClr val="FF0000"/>
                </a:solidFill>
              </a:rPr>
              <a:t>Median and average wages, and ATLC, will be dependent variables.</a:t>
            </a:r>
          </a:p>
          <a:p>
            <a:pPr lvl="1"/>
            <a:r>
              <a:rPr lang="en-GB" sz="3200" b="1" dirty="0">
                <a:solidFill>
                  <a:srgbClr val="FF0000"/>
                </a:solidFill>
              </a:rPr>
              <a:t>Analysis will be further extended to find effects of productivity across the income distribution.</a:t>
            </a:r>
          </a:p>
          <a:p>
            <a:pPr lvl="1"/>
            <a:r>
              <a:rPr lang="en-GB" sz="3200" b="1" dirty="0">
                <a:solidFill>
                  <a:srgbClr val="FF0000"/>
                </a:solidFill>
              </a:rPr>
              <a:t>Time period 1997-2019 is analysed at baseline.</a:t>
            </a:r>
          </a:p>
          <a:p>
            <a:pPr lvl="2"/>
            <a:r>
              <a:rPr lang="en-GB" sz="2800" b="1" dirty="0">
                <a:solidFill>
                  <a:srgbClr val="FF0000"/>
                </a:solidFill>
              </a:rPr>
              <a:t>Backdated to 1987 to test for robustness of estimation.</a:t>
            </a:r>
          </a:p>
          <a:p>
            <a:r>
              <a:rPr lang="en-GB" sz="3600" dirty="0"/>
              <a:t>Lagged effects are accounted for, control variables are taken from the literature.</a:t>
            </a:r>
          </a:p>
        </p:txBody>
      </p:sp>
    </p:spTree>
    <p:extLst>
      <p:ext uri="{BB962C8B-B14F-4D97-AF65-F5344CB8AC3E}">
        <p14:creationId xmlns:p14="http://schemas.microsoft.com/office/powerpoint/2010/main" val="4225530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B1F5-E08F-B76A-F9BD-F89137E12E40}"/>
              </a:ext>
            </a:extLst>
          </p:cNvPr>
          <p:cNvSpPr>
            <a:spLocks noGrp="1"/>
          </p:cNvSpPr>
          <p:nvPr>
            <p:ph type="title"/>
          </p:nvPr>
        </p:nvSpPr>
        <p:spPr/>
        <p:txBody>
          <a:bodyPr/>
          <a:lstStyle/>
          <a:p>
            <a:r>
              <a:rPr lang="en-GB" dirty="0"/>
              <a:t>Why might lagged effects be important?</a:t>
            </a:r>
          </a:p>
        </p:txBody>
      </p:sp>
      <p:sp>
        <p:nvSpPr>
          <p:cNvPr id="3" name="Content Placeholder 2">
            <a:extLst>
              <a:ext uri="{FF2B5EF4-FFF2-40B4-BE49-F238E27FC236}">
                <a16:creationId xmlns:a16="http://schemas.microsoft.com/office/drawing/2014/main" id="{A955C5D2-2FB4-2956-414A-870D2BB02A93}"/>
              </a:ext>
            </a:extLst>
          </p:cNvPr>
          <p:cNvSpPr>
            <a:spLocks noGrp="1"/>
          </p:cNvSpPr>
          <p:nvPr>
            <p:ph idx="1"/>
          </p:nvPr>
        </p:nvSpPr>
        <p:spPr>
          <a:xfrm>
            <a:off x="2108200" y="2243350"/>
            <a:ext cx="3556000" cy="2928610"/>
          </a:xfrm>
        </p:spPr>
        <p:txBody>
          <a:bodyPr>
            <a:noAutofit/>
          </a:bodyPr>
          <a:lstStyle/>
          <a:p>
            <a:pPr marL="0" indent="0">
              <a:buNone/>
            </a:pPr>
            <a:r>
              <a:rPr lang="en-GB" sz="3600" dirty="0"/>
              <a:t>Firms may postpone wage increases to gain a competitive advantage,</a:t>
            </a:r>
          </a:p>
        </p:txBody>
      </p:sp>
      <p:sp>
        <p:nvSpPr>
          <p:cNvPr id="5" name="TextBox 4">
            <a:extLst>
              <a:ext uri="{FF2B5EF4-FFF2-40B4-BE49-F238E27FC236}">
                <a16:creationId xmlns:a16="http://schemas.microsoft.com/office/drawing/2014/main" id="{4475DF7D-1FE8-FC9D-E750-E944B2AB0432}"/>
              </a:ext>
            </a:extLst>
          </p:cNvPr>
          <p:cNvSpPr txBox="1"/>
          <p:nvPr/>
        </p:nvSpPr>
        <p:spPr>
          <a:xfrm>
            <a:off x="6324600" y="2243350"/>
            <a:ext cx="4597400" cy="2862322"/>
          </a:xfrm>
          <a:prstGeom prst="rect">
            <a:avLst/>
          </a:prstGeom>
          <a:noFill/>
        </p:spPr>
        <p:txBody>
          <a:bodyPr wrap="square">
            <a:spAutoFit/>
          </a:bodyPr>
          <a:lstStyle/>
          <a:p>
            <a:r>
              <a:rPr lang="en-GB" sz="3600" dirty="0"/>
              <a:t>Firms must discern how much labour productivity contributed to increased output.</a:t>
            </a:r>
          </a:p>
        </p:txBody>
      </p:sp>
    </p:spTree>
    <p:extLst>
      <p:ext uri="{BB962C8B-B14F-4D97-AF65-F5344CB8AC3E}">
        <p14:creationId xmlns:p14="http://schemas.microsoft.com/office/powerpoint/2010/main" val="3148285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D7228-C6F2-FEB2-D112-4F66CFCF9B00}"/>
              </a:ext>
            </a:extLst>
          </p:cNvPr>
          <p:cNvSpPr>
            <a:spLocks noGrp="1"/>
          </p:cNvSpPr>
          <p:nvPr>
            <p:ph type="title"/>
          </p:nvPr>
        </p:nvSpPr>
        <p:spPr>
          <a:xfrm>
            <a:off x="838200" y="457200"/>
            <a:ext cx="10515600" cy="803275"/>
          </a:xfrm>
        </p:spPr>
        <p:txBody>
          <a:bodyPr/>
          <a:lstStyle/>
          <a:p>
            <a:r>
              <a:rPr lang="en-GB" dirty="0"/>
              <a:t>Which variables need to be controlled for?</a:t>
            </a:r>
          </a:p>
        </p:txBody>
      </p:sp>
      <p:sp>
        <p:nvSpPr>
          <p:cNvPr id="3" name="Content Placeholder 2">
            <a:extLst>
              <a:ext uri="{FF2B5EF4-FFF2-40B4-BE49-F238E27FC236}">
                <a16:creationId xmlns:a16="http://schemas.microsoft.com/office/drawing/2014/main" id="{ACE07070-910D-12E2-DB68-E31ECE752B31}"/>
              </a:ext>
            </a:extLst>
          </p:cNvPr>
          <p:cNvSpPr>
            <a:spLocks noGrp="1"/>
          </p:cNvSpPr>
          <p:nvPr>
            <p:ph idx="1"/>
          </p:nvPr>
        </p:nvSpPr>
        <p:spPr>
          <a:xfrm>
            <a:off x="552450" y="2258586"/>
            <a:ext cx="5670550" cy="4142214"/>
          </a:xfrm>
        </p:spPr>
        <p:txBody>
          <a:bodyPr>
            <a:normAutofit lnSpcReduction="10000"/>
          </a:bodyPr>
          <a:lstStyle/>
          <a:p>
            <a:pPr marL="0" indent="0">
              <a:buNone/>
            </a:pPr>
            <a:r>
              <a:rPr lang="en-GB" sz="3200" dirty="0"/>
              <a:t>1. </a:t>
            </a:r>
            <a:r>
              <a:rPr lang="en-GB" sz="3200" b="1" dirty="0"/>
              <a:t>Reduction to worker bargaining power </a:t>
            </a:r>
            <a:r>
              <a:rPr lang="en-GB" sz="3200" dirty="0"/>
              <a:t>reduces income,</a:t>
            </a:r>
          </a:p>
          <a:p>
            <a:pPr marL="0" indent="0">
              <a:buNone/>
            </a:pPr>
            <a:r>
              <a:rPr lang="en-GB" sz="3200" dirty="0"/>
              <a:t>2. Labour productivity tends to rise in recessions as </a:t>
            </a:r>
            <a:r>
              <a:rPr lang="en-GB" sz="3200" b="1" dirty="0"/>
              <a:t>less productive parts of the workforce are laid off and firms make do with less </a:t>
            </a:r>
            <a:r>
              <a:rPr lang="en-GB" sz="3200" dirty="0"/>
              <a:t>(Lazear, Shaw &amp; Stanton, 2012)</a:t>
            </a:r>
          </a:p>
        </p:txBody>
      </p:sp>
      <p:sp>
        <p:nvSpPr>
          <p:cNvPr id="5" name="TextBox 4">
            <a:extLst>
              <a:ext uri="{FF2B5EF4-FFF2-40B4-BE49-F238E27FC236}">
                <a16:creationId xmlns:a16="http://schemas.microsoft.com/office/drawing/2014/main" id="{15B73E2A-1FCC-F4E7-39FE-8B418E9F899E}"/>
              </a:ext>
            </a:extLst>
          </p:cNvPr>
          <p:cNvSpPr txBox="1"/>
          <p:nvPr/>
        </p:nvSpPr>
        <p:spPr>
          <a:xfrm>
            <a:off x="546100" y="1550700"/>
            <a:ext cx="3822700" cy="707886"/>
          </a:xfrm>
          <a:prstGeom prst="rect">
            <a:avLst/>
          </a:prstGeom>
          <a:noFill/>
        </p:spPr>
        <p:txBody>
          <a:bodyPr wrap="square">
            <a:spAutoFit/>
          </a:bodyPr>
          <a:lstStyle/>
          <a:p>
            <a:pPr marL="0" indent="0">
              <a:buNone/>
            </a:pPr>
            <a:r>
              <a:rPr lang="en-GB" sz="4000" b="1" dirty="0"/>
              <a:t>Unemployment</a:t>
            </a:r>
          </a:p>
        </p:txBody>
      </p:sp>
      <p:sp>
        <p:nvSpPr>
          <p:cNvPr id="6" name="TextBox 5">
            <a:extLst>
              <a:ext uri="{FF2B5EF4-FFF2-40B4-BE49-F238E27FC236}">
                <a16:creationId xmlns:a16="http://schemas.microsoft.com/office/drawing/2014/main" id="{3E6278D2-A18E-BB0F-C4B8-70A1AB282B9B}"/>
              </a:ext>
            </a:extLst>
          </p:cNvPr>
          <p:cNvSpPr txBox="1"/>
          <p:nvPr/>
        </p:nvSpPr>
        <p:spPr>
          <a:xfrm>
            <a:off x="6521450" y="1550700"/>
            <a:ext cx="3822700" cy="707886"/>
          </a:xfrm>
          <a:prstGeom prst="rect">
            <a:avLst/>
          </a:prstGeom>
          <a:noFill/>
        </p:spPr>
        <p:txBody>
          <a:bodyPr wrap="square">
            <a:spAutoFit/>
          </a:bodyPr>
          <a:lstStyle/>
          <a:p>
            <a:pPr marL="0" indent="0">
              <a:buNone/>
            </a:pPr>
            <a:r>
              <a:rPr lang="en-GB" sz="4000" b="1" dirty="0"/>
              <a:t>Inflation</a:t>
            </a:r>
          </a:p>
        </p:txBody>
      </p:sp>
      <p:sp>
        <p:nvSpPr>
          <p:cNvPr id="7" name="Content Placeholder 2">
            <a:extLst>
              <a:ext uri="{FF2B5EF4-FFF2-40B4-BE49-F238E27FC236}">
                <a16:creationId xmlns:a16="http://schemas.microsoft.com/office/drawing/2014/main" id="{AF0AD514-9BB9-9CC2-8B3A-36CFD1ACDF1A}"/>
              </a:ext>
            </a:extLst>
          </p:cNvPr>
          <p:cNvSpPr txBox="1">
            <a:spLocks/>
          </p:cNvSpPr>
          <p:nvPr/>
        </p:nvSpPr>
        <p:spPr>
          <a:xfrm>
            <a:off x="6419850" y="2258586"/>
            <a:ext cx="5670550" cy="49169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dirty="0"/>
              <a:t>1. Conflict theories of inflation suggest </a:t>
            </a:r>
            <a:r>
              <a:rPr lang="en-GB" sz="3200" b="1" dirty="0"/>
              <a:t>wage-price or price-wage spirals may arise during inflationary periods</a:t>
            </a:r>
            <a:r>
              <a:rPr lang="en-GB" sz="3200" dirty="0"/>
              <a:t>.</a:t>
            </a:r>
          </a:p>
          <a:p>
            <a:pPr marL="0" indent="0">
              <a:buFont typeface="Arial" panose="020B0604020202020204" pitchFamily="34" charset="0"/>
              <a:buNone/>
            </a:pPr>
            <a:r>
              <a:rPr lang="en-GB" sz="3200" dirty="0"/>
              <a:t>2. Labour productivity may fall as </a:t>
            </a:r>
            <a:r>
              <a:rPr lang="en-GB" sz="3200" b="1" dirty="0"/>
              <a:t>inflation distorts the efficient allocation of capital away from productive sectors </a:t>
            </a:r>
            <a:r>
              <a:rPr lang="en-GB" sz="3200" dirty="0"/>
              <a:t>(Mishkin &amp; Posen, 1997)</a:t>
            </a:r>
          </a:p>
        </p:txBody>
      </p:sp>
    </p:spTree>
    <p:extLst>
      <p:ext uri="{BB962C8B-B14F-4D97-AF65-F5344CB8AC3E}">
        <p14:creationId xmlns:p14="http://schemas.microsoft.com/office/powerpoint/2010/main" val="3764119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970DF-A132-DCBE-E011-3FD009BC0AA0}"/>
              </a:ext>
            </a:extLst>
          </p:cNvPr>
          <p:cNvSpPr>
            <a:spLocks noGrp="1"/>
          </p:cNvSpPr>
          <p:nvPr>
            <p:ph type="title"/>
          </p:nvPr>
        </p:nvSpPr>
        <p:spPr/>
        <p:txBody>
          <a:bodyPr/>
          <a:lstStyle/>
          <a:p>
            <a:r>
              <a:rPr lang="en-GB" dirty="0"/>
              <a:t>Baseline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F3CE07-3DC3-45CF-DFBA-B3766156CD57}"/>
                  </a:ext>
                </a:extLst>
              </p:cNvPr>
              <p:cNvSpPr>
                <a:spLocks noGrp="1"/>
              </p:cNvSpPr>
              <p:nvPr>
                <p:ph idx="1"/>
              </p:nvPr>
            </p:nvSpPr>
            <p:spPr>
              <a:xfrm>
                <a:off x="838200" y="1558924"/>
                <a:ext cx="10515600" cy="727075"/>
              </a:xfrm>
            </p:spPr>
            <p:txBody>
              <a:bodyPr>
                <a:noAutofit/>
              </a:bodyPr>
              <a:lstStyle/>
              <a:p>
                <a:pPr marL="0" indent="0">
                  <a:buNone/>
                </a:pPr>
                <a14:m>
                  <m:oMathPara xmlns:m="http://schemas.openxmlformats.org/officeDocument/2006/math">
                    <m:oMathParaPr>
                      <m:jc m:val="centerGroup"/>
                    </m:oMathParaPr>
                    <m:oMath xmlns:m="http://schemas.openxmlformats.org/officeDocument/2006/math">
                      <m:func>
                        <m:funcPr>
                          <m:ctrlPr>
                            <a:rPr lang="en-GB" sz="2400" i="1" smtClean="0">
                              <a:latin typeface="Cambria Math" panose="02040503050406030204" pitchFamily="18" charset="0"/>
                            </a:rPr>
                          </m:ctrlPr>
                        </m:funcPr>
                        <m:fName>
                          <m:r>
                            <m:rPr>
                              <m:sty m:val="p"/>
                            </m:rPr>
                            <a:rPr lang="en-GB" sz="2400">
                              <a:latin typeface="Cambria Math" panose="02040503050406030204" pitchFamily="18" charset="0"/>
                            </a:rPr>
                            <m:t>Δ</m:t>
                          </m:r>
                          <m:r>
                            <m:rPr>
                              <m:sty m:val="p"/>
                            </m:rPr>
                            <a:rPr lang="en-GB" sz="2400">
                              <a:latin typeface="Cambria Math" panose="02040503050406030204" pitchFamily="18" charset="0"/>
                              <a:ea typeface="Calibri" panose="020F0502020204030204" pitchFamily="34" charset="0"/>
                              <a:cs typeface="Times New Roman" panose="02020603050405020304" pitchFamily="18" charset="0"/>
                            </a:rPr>
                            <m:t>log</m:t>
                          </m:r>
                        </m:fName>
                        <m:e>
                          <m:r>
                            <a:rPr lang="en-GB" sz="2400" i="1">
                              <a:latin typeface="Cambria Math" panose="02040503050406030204" pitchFamily="18" charset="0"/>
                              <a:ea typeface="Calibri" panose="020F0502020204030204" pitchFamily="34" charset="0"/>
                              <a:cs typeface="Times New Roman" panose="02020603050405020304" pitchFamily="18" charset="0"/>
                            </a:rPr>
                            <m:t>𝑤𝑎𝑔𝑒</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𝑠</m:t>
                              </m:r>
                            </m:e>
                            <m:sub>
                              <m:r>
                                <a:rPr lang="en-GB" sz="2400" i="1">
                                  <a:latin typeface="Cambria Math" panose="02040503050406030204" pitchFamily="18" charset="0"/>
                                  <a:ea typeface="Calibri" panose="020F0502020204030204" pitchFamily="34" charset="0"/>
                                  <a:cs typeface="Times New Roman" panose="02020603050405020304" pitchFamily="18" charset="0"/>
                                </a:rPr>
                                <m:t>𝑡</m:t>
                              </m:r>
                            </m:sub>
                          </m:sSub>
                          <m:r>
                            <a:rPr lang="en-GB"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𝛽</m:t>
                              </m:r>
                            </m:e>
                            <m:sub>
                              <m:r>
                                <a:rPr lang="en-GB" sz="2400" i="1">
                                  <a:latin typeface="Cambria Math" panose="02040503050406030204" pitchFamily="18" charset="0"/>
                                  <a:ea typeface="Calibri" panose="020F0502020204030204" pitchFamily="34" charset="0"/>
                                  <a:cs typeface="Times New Roman" panose="02020603050405020304" pitchFamily="18" charset="0"/>
                                </a:rPr>
                                <m:t>0</m:t>
                              </m:r>
                            </m:sub>
                          </m:sSub>
                          <m:r>
                            <a:rPr lang="en-GB"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𝛽</m:t>
                              </m:r>
                            </m:e>
                            <m:sub>
                              <m:r>
                                <a:rPr lang="en-GB" sz="2400" i="1">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en-GB" sz="2400" i="1">
                                  <a:latin typeface="Cambria Math" panose="02040503050406030204" pitchFamily="18" charset="0"/>
                                </a:rPr>
                              </m:ctrlPr>
                            </m:funcPr>
                            <m:fName>
                              <m:r>
                                <m:rPr>
                                  <m:sty m:val="p"/>
                                </m:rPr>
                                <a:rPr lang="en-GB" sz="2400">
                                  <a:latin typeface="Cambria Math" panose="02040503050406030204" pitchFamily="18" charset="0"/>
                                </a:rPr>
                                <m:t>Δ</m:t>
                              </m:r>
                              <m:r>
                                <m:rPr>
                                  <m:sty m:val="p"/>
                                </m:rPr>
                                <a:rPr lang="en-GB" sz="2400">
                                  <a:latin typeface="Cambria Math" panose="02040503050406030204" pitchFamily="18" charset="0"/>
                                  <a:ea typeface="Calibri" panose="020F0502020204030204" pitchFamily="34" charset="0"/>
                                  <a:cs typeface="Times New Roman" panose="02020603050405020304" pitchFamily="18" charset="0"/>
                                </a:rPr>
                                <m:t>log</m:t>
                              </m:r>
                            </m:fName>
                            <m:e>
                              <m:r>
                                <a:rPr lang="en-GB" sz="2400" i="1">
                                  <a:latin typeface="Cambria Math" panose="02040503050406030204" pitchFamily="18" charset="0"/>
                                  <a:ea typeface="Calibri" panose="020F0502020204030204" pitchFamily="34" charset="0"/>
                                  <a:cs typeface="Times New Roman" panose="02020603050405020304" pitchFamily="18" charset="0"/>
                                </a:rPr>
                                <m:t>𝑝𝑟𝑜</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𝑑</m:t>
                                  </m:r>
                                </m:e>
                                <m:sub>
                                  <m:r>
                                    <a:rPr lang="en-GB" sz="2400" i="1">
                                      <a:latin typeface="Cambria Math" panose="02040503050406030204" pitchFamily="18" charset="0"/>
                                      <a:ea typeface="Calibri" panose="020F0502020204030204" pitchFamily="34" charset="0"/>
                                      <a:cs typeface="Times New Roman" panose="02020603050405020304" pitchFamily="18" charset="0"/>
                                    </a:rPr>
                                    <m:t>𝑡</m:t>
                                  </m:r>
                                </m:sub>
                              </m:sSub>
                              <m:r>
                                <a:rPr lang="en-GB"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𝛽</m:t>
                                  </m:r>
                                </m:e>
                                <m:sub>
                                  <m:r>
                                    <a:rPr lang="en-GB" sz="2400" i="1">
                                      <a:latin typeface="Cambria Math" panose="02040503050406030204" pitchFamily="18" charset="0"/>
                                      <a:ea typeface="Calibri" panose="020F0502020204030204" pitchFamily="34" charset="0"/>
                                      <a:cs typeface="Times New Roman" panose="02020603050405020304" pitchFamily="18" charset="0"/>
                                    </a:rPr>
                                    <m:t>2</m:t>
                                  </m:r>
                                </m:sub>
                              </m:sSub>
                              <m:r>
                                <m:rPr>
                                  <m:sty m:val="p"/>
                                </m:rPr>
                                <a:rPr lang="en-GB" sz="2400">
                                  <a:latin typeface="Cambria Math" panose="02040503050406030204" pitchFamily="18" charset="0"/>
                                </a:rPr>
                                <m:t>Δ</m:t>
                              </m:r>
                              <m:r>
                                <a:rPr lang="en-GB" sz="2400" i="1">
                                  <a:latin typeface="Cambria Math" panose="02040503050406030204" pitchFamily="18" charset="0"/>
                                  <a:ea typeface="Calibri" panose="020F0502020204030204" pitchFamily="34" charset="0"/>
                                  <a:cs typeface="Times New Roman" panose="02020603050405020304" pitchFamily="18" charset="0"/>
                                </a:rPr>
                                <m:t>𝑢𝑛𝑒𝑚</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𝑝</m:t>
                                  </m:r>
                                </m:e>
                                <m:sub>
                                  <m:r>
                                    <a:rPr lang="en-GB" sz="2400" i="1">
                                      <a:latin typeface="Cambria Math" panose="02040503050406030204" pitchFamily="18" charset="0"/>
                                      <a:ea typeface="Calibri" panose="020F0502020204030204" pitchFamily="34" charset="0"/>
                                      <a:cs typeface="Times New Roman" panose="02020603050405020304" pitchFamily="18" charset="0"/>
                                    </a:rPr>
                                    <m:t>𝑡</m:t>
                                  </m:r>
                                </m:sub>
                              </m:sSub>
                              <m:r>
                                <a:rPr lang="en-GB"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𝛽</m:t>
                                  </m:r>
                                </m:e>
                                <m:sub>
                                  <m:r>
                                    <a:rPr lang="en-GB" sz="2400" i="1">
                                      <a:latin typeface="Cambria Math" panose="02040503050406030204" pitchFamily="18" charset="0"/>
                                      <a:ea typeface="Calibri" panose="020F0502020204030204" pitchFamily="34" charset="0"/>
                                      <a:cs typeface="Times New Roman" panose="02020603050405020304" pitchFamily="18" charset="0"/>
                                    </a:rPr>
                                    <m:t>3</m:t>
                                  </m:r>
                                </m:sub>
                              </m:sSub>
                              <m:r>
                                <m:rPr>
                                  <m:sty m:val="p"/>
                                </m:rPr>
                                <a:rPr lang="en-GB" sz="2400">
                                  <a:latin typeface="Cambria Math" panose="02040503050406030204" pitchFamily="18" charset="0"/>
                                </a:rPr>
                                <m:t>Δ</m:t>
                              </m:r>
                              <m:r>
                                <a:rPr lang="en-GB" sz="2400" i="1">
                                  <a:latin typeface="Cambria Math" panose="02040503050406030204" pitchFamily="18" charset="0"/>
                                  <a:ea typeface="Calibri" panose="020F0502020204030204" pitchFamily="34" charset="0"/>
                                  <a:cs typeface="Times New Roman" panose="02020603050405020304" pitchFamily="18" charset="0"/>
                                </a:rPr>
                                <m:t>𝑢𝑛𝑒𝑚</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𝑝</m:t>
                                  </m:r>
                                </m:e>
                                <m:sub>
                                  <m:r>
                                    <a:rPr lang="en-GB" sz="2400" i="1">
                                      <a:latin typeface="Cambria Math" panose="02040503050406030204" pitchFamily="18" charset="0"/>
                                      <a:ea typeface="Calibri" panose="020F0502020204030204" pitchFamily="34" charset="0"/>
                                      <a:cs typeface="Times New Roman" panose="02020603050405020304" pitchFamily="18" charset="0"/>
                                    </a:rPr>
                                    <m:t>𝑡</m:t>
                                  </m:r>
                                  <m:r>
                                    <a:rPr lang="en-GB" sz="2400" i="1">
                                      <a:latin typeface="Cambria Math" panose="02040503050406030204" pitchFamily="18" charset="0"/>
                                      <a:ea typeface="Calibri" panose="020F0502020204030204" pitchFamily="34" charset="0"/>
                                      <a:cs typeface="Times New Roman" panose="02020603050405020304" pitchFamily="18" charset="0"/>
                                    </a:rPr>
                                    <m:t>−1</m:t>
                                  </m:r>
                                </m:sub>
                              </m:sSub>
                              <m:r>
                                <a:rPr lang="en-GB"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4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GB" sz="2400" b="0" i="1" smtClean="0">
                                      <a:latin typeface="Cambria Math" panose="02040503050406030204" pitchFamily="18" charset="0"/>
                                      <a:ea typeface="Calibri" panose="020F0502020204030204" pitchFamily="34" charset="0"/>
                                      <a:cs typeface="Times New Roman" panose="02020603050405020304" pitchFamily="18" charset="0"/>
                                    </a:rPr>
                                    <m:t>𝛽</m:t>
                                  </m:r>
                                </m:e>
                                <m:sub>
                                  <m:r>
                                    <a:rPr lang="en-GB" sz="2400" b="0" i="1" smtClean="0">
                                      <a:latin typeface="Cambria Math" panose="02040503050406030204" pitchFamily="18" charset="0"/>
                                      <a:ea typeface="Calibri" panose="020F0502020204030204" pitchFamily="34" charset="0"/>
                                      <a:cs typeface="Times New Roman" panose="02020603050405020304" pitchFamily="18" charset="0"/>
                                    </a:rPr>
                                    <m:t>4</m:t>
                                  </m:r>
                                </m:sub>
                              </m:sSub>
                              <m:r>
                                <m:rPr>
                                  <m:sty m:val="p"/>
                                </m:rPr>
                                <a:rPr lang="en-GB" sz="2400" b="0" i="0" smtClean="0">
                                  <a:latin typeface="Cambria Math" panose="02040503050406030204" pitchFamily="18" charset="0"/>
                                  <a:ea typeface="Calibri" panose="020F0502020204030204" pitchFamily="34" charset="0"/>
                                  <a:cs typeface="Times New Roman" panose="02020603050405020304" pitchFamily="18" charset="0"/>
                                </a:rPr>
                                <m:t>Δ</m:t>
                              </m:r>
                              <m:r>
                                <a:rPr lang="en-GB" sz="2400" b="0" i="1" smtClean="0">
                                  <a:latin typeface="Cambria Math" panose="02040503050406030204" pitchFamily="18" charset="0"/>
                                  <a:ea typeface="Calibri" panose="020F0502020204030204" pitchFamily="34" charset="0"/>
                                  <a:cs typeface="Times New Roman" panose="02020603050405020304" pitchFamily="18" charset="0"/>
                                </a:rPr>
                                <m:t>𝑖𝑛𝑓</m:t>
                              </m:r>
                              <m:r>
                                <a:rPr lang="en-GB"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𝜖</m:t>
                                  </m:r>
                                </m:e>
                                <m:sub>
                                  <m:r>
                                    <a:rPr lang="en-GB" sz="2400" i="1">
                                      <a:latin typeface="Cambria Math" panose="02040503050406030204" pitchFamily="18" charset="0"/>
                                      <a:ea typeface="Calibri" panose="020F0502020204030204" pitchFamily="34" charset="0"/>
                                      <a:cs typeface="Times New Roman" panose="02020603050405020304" pitchFamily="18" charset="0"/>
                                    </a:rPr>
                                    <m:t>𝑡</m:t>
                                  </m:r>
                                </m:sub>
                              </m:sSub>
                            </m:e>
                          </m:func>
                        </m:e>
                      </m:func>
                    </m:oMath>
                  </m:oMathPara>
                </a14:m>
                <a:endParaRPr lang="en-GB" sz="2400" dirty="0"/>
              </a:p>
              <a:p>
                <a:pPr marL="0" indent="0">
                  <a:buNone/>
                </a:pPr>
                <a:endParaRPr lang="en-GB" sz="2400" dirty="0"/>
              </a:p>
            </p:txBody>
          </p:sp>
        </mc:Choice>
        <mc:Fallback xmlns="">
          <p:sp>
            <p:nvSpPr>
              <p:cNvPr id="3" name="Content Placeholder 2">
                <a:extLst>
                  <a:ext uri="{FF2B5EF4-FFF2-40B4-BE49-F238E27FC236}">
                    <a16:creationId xmlns:a16="http://schemas.microsoft.com/office/drawing/2014/main" id="{AAF3CE07-3DC3-45CF-DFBA-B3766156CD57}"/>
                  </a:ext>
                </a:extLst>
              </p:cNvPr>
              <p:cNvSpPr>
                <a:spLocks noGrp="1" noRot="1" noChangeAspect="1" noMove="1" noResize="1" noEditPoints="1" noAdjustHandles="1" noChangeArrowheads="1" noChangeShapeType="1" noTextEdit="1"/>
              </p:cNvSpPr>
              <p:nvPr>
                <p:ph idx="1"/>
              </p:nvPr>
            </p:nvSpPr>
            <p:spPr>
              <a:xfrm>
                <a:off x="838200" y="1558924"/>
                <a:ext cx="10515600" cy="727075"/>
              </a:xfrm>
              <a:blipFill>
                <a:blip r:embed="rId2"/>
                <a:stretch>
                  <a:fillRect l="-174" r="-290"/>
                </a:stretch>
              </a:blipFill>
            </p:spPr>
            <p:txBody>
              <a:bodyPr/>
              <a:lstStyle/>
              <a:p>
                <a:r>
                  <a:rPr lang="en-GB">
                    <a:noFill/>
                  </a:rPr>
                  <a:t> </a:t>
                </a:r>
              </a:p>
            </p:txBody>
          </p:sp>
        </mc:Fallback>
      </mc:AlternateContent>
      <p:sp>
        <p:nvSpPr>
          <p:cNvPr id="4" name="Title 1">
            <a:extLst>
              <a:ext uri="{FF2B5EF4-FFF2-40B4-BE49-F238E27FC236}">
                <a16:creationId xmlns:a16="http://schemas.microsoft.com/office/drawing/2014/main" id="{388254D4-27CF-DAD6-7074-45ECB84FDC71}"/>
              </a:ext>
            </a:extLst>
          </p:cNvPr>
          <p:cNvSpPr txBox="1">
            <a:spLocks/>
          </p:cNvSpPr>
          <p:nvPr/>
        </p:nvSpPr>
        <p:spPr>
          <a:xfrm>
            <a:off x="1460500" y="3644900"/>
            <a:ext cx="3098800" cy="2162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t>Variables are logged to calculate elasticities and differenced to ensure stationarity.</a:t>
            </a:r>
          </a:p>
        </p:txBody>
      </p:sp>
      <p:cxnSp>
        <p:nvCxnSpPr>
          <p:cNvPr id="6" name="Straight Connector 5">
            <a:extLst>
              <a:ext uri="{FF2B5EF4-FFF2-40B4-BE49-F238E27FC236}">
                <a16:creationId xmlns:a16="http://schemas.microsoft.com/office/drawing/2014/main" id="{28C23211-0CFA-7F49-21B3-70B46F5DF469}"/>
              </a:ext>
            </a:extLst>
          </p:cNvPr>
          <p:cNvCxnSpPr/>
          <p:nvPr/>
        </p:nvCxnSpPr>
        <p:spPr>
          <a:xfrm>
            <a:off x="1308100" y="1922462"/>
            <a:ext cx="990600" cy="1671638"/>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E0F289B-DE31-D8B3-5E05-637710A2A891}"/>
              </a:ext>
            </a:extLst>
          </p:cNvPr>
          <p:cNvCxnSpPr>
            <a:cxnSpLocks/>
          </p:cNvCxnSpPr>
          <p:nvPr/>
        </p:nvCxnSpPr>
        <p:spPr>
          <a:xfrm flipH="1">
            <a:off x="3390900" y="2019300"/>
            <a:ext cx="1270000" cy="160020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itle 1">
            <a:extLst>
              <a:ext uri="{FF2B5EF4-FFF2-40B4-BE49-F238E27FC236}">
                <a16:creationId xmlns:a16="http://schemas.microsoft.com/office/drawing/2014/main" id="{F5788F3D-8AA2-C3C2-B274-E3CD97B38A3B}"/>
              </a:ext>
            </a:extLst>
          </p:cNvPr>
          <p:cNvSpPr txBox="1">
            <a:spLocks/>
          </p:cNvSpPr>
          <p:nvPr/>
        </p:nvSpPr>
        <p:spPr>
          <a:xfrm>
            <a:off x="7632702" y="3490913"/>
            <a:ext cx="3505200" cy="2162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t>Unemployment and inflation are not logged as they are measured in percentages</a:t>
            </a:r>
          </a:p>
        </p:txBody>
      </p:sp>
      <p:cxnSp>
        <p:nvCxnSpPr>
          <p:cNvPr id="17" name="Straight Connector 16">
            <a:extLst>
              <a:ext uri="{FF2B5EF4-FFF2-40B4-BE49-F238E27FC236}">
                <a16:creationId xmlns:a16="http://schemas.microsoft.com/office/drawing/2014/main" id="{FCA17473-23D7-115E-F7FD-FFF34691560C}"/>
              </a:ext>
            </a:extLst>
          </p:cNvPr>
          <p:cNvCxnSpPr>
            <a:cxnSpLocks/>
          </p:cNvCxnSpPr>
          <p:nvPr/>
        </p:nvCxnSpPr>
        <p:spPr>
          <a:xfrm>
            <a:off x="7010402" y="2071688"/>
            <a:ext cx="1512886" cy="1662112"/>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165964CF-9D6F-D132-AA15-8F629BB7BDD4}"/>
              </a:ext>
            </a:extLst>
          </p:cNvPr>
          <p:cNvCxnSpPr>
            <a:cxnSpLocks/>
          </p:cNvCxnSpPr>
          <p:nvPr/>
        </p:nvCxnSpPr>
        <p:spPr>
          <a:xfrm>
            <a:off x="8242300" y="2044700"/>
            <a:ext cx="1016000" cy="1689100"/>
          </a:xfrm>
          <a:prstGeom prst="line">
            <a:avLst/>
          </a:prstGeom>
        </p:spPr>
        <p:style>
          <a:lnRef idx="2">
            <a:schemeClr val="accent2"/>
          </a:lnRef>
          <a:fillRef idx="0">
            <a:schemeClr val="accent2"/>
          </a:fillRef>
          <a:effectRef idx="1">
            <a:schemeClr val="accent2"/>
          </a:effectRef>
          <a:fontRef idx="minor">
            <a:schemeClr val="tx1"/>
          </a:fontRef>
        </p:style>
      </p:cxnSp>
      <p:sp>
        <p:nvSpPr>
          <p:cNvPr id="21" name="Title 1">
            <a:extLst>
              <a:ext uri="{FF2B5EF4-FFF2-40B4-BE49-F238E27FC236}">
                <a16:creationId xmlns:a16="http://schemas.microsoft.com/office/drawing/2014/main" id="{09C75CDC-3EC6-86AA-AD37-90B0C17757E6}"/>
              </a:ext>
            </a:extLst>
          </p:cNvPr>
          <p:cNvSpPr txBox="1">
            <a:spLocks/>
          </p:cNvSpPr>
          <p:nvPr/>
        </p:nvSpPr>
        <p:spPr>
          <a:xfrm>
            <a:off x="1117600" y="5576888"/>
            <a:ext cx="4165600" cy="1010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t>(Standard stationarity tests were run)</a:t>
            </a:r>
          </a:p>
        </p:txBody>
      </p:sp>
      <p:cxnSp>
        <p:nvCxnSpPr>
          <p:cNvPr id="27" name="Straight Connector 26">
            <a:extLst>
              <a:ext uri="{FF2B5EF4-FFF2-40B4-BE49-F238E27FC236}">
                <a16:creationId xmlns:a16="http://schemas.microsoft.com/office/drawing/2014/main" id="{66F8F7D9-064C-26ED-E8B5-3749744B922F}"/>
              </a:ext>
            </a:extLst>
          </p:cNvPr>
          <p:cNvCxnSpPr/>
          <p:nvPr/>
        </p:nvCxnSpPr>
        <p:spPr>
          <a:xfrm flipH="1">
            <a:off x="9575800" y="2019300"/>
            <a:ext cx="546100" cy="16256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09526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DF668-2F25-734E-1314-617755BEEFAC}"/>
              </a:ext>
            </a:extLst>
          </p:cNvPr>
          <p:cNvSpPr>
            <a:spLocks noGrp="1"/>
          </p:cNvSpPr>
          <p:nvPr>
            <p:ph type="title"/>
          </p:nvPr>
        </p:nvSpPr>
        <p:spPr/>
        <p:txBody>
          <a:bodyPr/>
          <a:lstStyle/>
          <a:p>
            <a:r>
              <a:rPr lang="en-GB" dirty="0"/>
              <a:t>Accounting for lagged effects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7C1C02-98D9-D458-4172-A79E59C329C4}"/>
                  </a:ext>
                </a:extLst>
              </p:cNvPr>
              <p:cNvSpPr>
                <a:spLocks noGrp="1"/>
              </p:cNvSpPr>
              <p:nvPr>
                <p:ph idx="1"/>
              </p:nvPr>
            </p:nvSpPr>
            <p:spPr>
              <a:xfrm>
                <a:off x="6807200" y="1347788"/>
                <a:ext cx="4546600" cy="6297612"/>
              </a:xfrm>
            </p:spPr>
            <p:txBody>
              <a:bodyPr>
                <a:noAutofit/>
              </a:bodyPr>
              <a:lstStyle/>
              <a:p>
                <a:pPr marL="0" indent="0">
                  <a:buNone/>
                </a:pPr>
                <a14:m>
                  <m:oMathPara xmlns:m="http://schemas.openxmlformats.org/officeDocument/2006/math">
                    <m:oMathParaPr>
                      <m:jc m:val="centerGroup"/>
                    </m:oMathParaPr>
                    <m:oMath xmlns:m="http://schemas.openxmlformats.org/officeDocument/2006/math">
                      <m:f>
                        <m:fPr>
                          <m:ctrlPr>
                            <a:rPr lang="en-GB" i="1" smtClean="0">
                              <a:effectLst/>
                              <a:latin typeface="Cambria Math" panose="02040503050406030204" pitchFamily="18" charset="0"/>
                            </a:rPr>
                          </m:ctrlPr>
                        </m:fPr>
                        <m:num>
                          <m:r>
                            <a:rPr lang="en-GB" i="1">
                              <a:effectLst/>
                              <a:latin typeface="Cambria Math" panose="02040503050406030204" pitchFamily="18" charset="0"/>
                              <a:ea typeface="Calibri" panose="020F0502020204030204" pitchFamily="34" charset="0"/>
                              <a:cs typeface="Times New Roman" panose="02020603050405020304" pitchFamily="18" charset="0"/>
                            </a:rPr>
                            <m:t>1</m:t>
                          </m:r>
                        </m:num>
                        <m:den>
                          <m:r>
                            <a:rPr lang="en-GB" i="1">
                              <a:effectLst/>
                              <a:latin typeface="Cambria Math" panose="02040503050406030204" pitchFamily="18" charset="0"/>
                              <a:ea typeface="Calibri" panose="020F0502020204030204" pitchFamily="34" charset="0"/>
                              <a:cs typeface="Times New Roman" panose="02020603050405020304" pitchFamily="18" charset="0"/>
                            </a:rPr>
                            <m:t>3</m:t>
                          </m:r>
                        </m:den>
                      </m:f>
                      <m:nary>
                        <m:naryPr>
                          <m:chr m:val="∑"/>
                          <m:ctrlPr>
                            <a:rPr lang="en-GB" i="1">
                              <a:effectLst/>
                              <a:latin typeface="Cambria Math" panose="02040503050406030204" pitchFamily="18" charset="0"/>
                            </a:rPr>
                          </m:ctrlPr>
                        </m:naryPr>
                        <m:sub>
                          <m:r>
                            <a:rPr lang="en-GB" i="1">
                              <a:effectLst/>
                              <a:latin typeface="Cambria Math" panose="02040503050406030204" pitchFamily="18" charset="0"/>
                              <a:ea typeface="Calibri" panose="020F0502020204030204" pitchFamily="34" charset="0"/>
                              <a:cs typeface="Times New Roman" panose="02020603050405020304" pitchFamily="18" charset="0"/>
                            </a:rPr>
                            <m:t>0</m:t>
                          </m:r>
                        </m:sub>
                        <m:sup>
                          <m:r>
                            <a:rPr lang="en-GB" i="1">
                              <a:effectLst/>
                              <a:latin typeface="Cambria Math" panose="02040503050406030204" pitchFamily="18" charset="0"/>
                              <a:ea typeface="Calibri" panose="020F0502020204030204" pitchFamily="34" charset="0"/>
                              <a:cs typeface="Times New Roman" panose="02020603050405020304" pitchFamily="18" charset="0"/>
                            </a:rPr>
                            <m:t>2</m:t>
                          </m:r>
                        </m:sup>
                        <m:e>
                          <m:r>
                            <a:rPr lang="en-GB" i="1">
                              <a:effectLst/>
                              <a:latin typeface="Cambria Math" panose="02040503050406030204" pitchFamily="18" charset="0"/>
                              <a:ea typeface="Calibri" panose="020F0502020204030204" pitchFamily="34" charset="0"/>
                              <a:cs typeface="Times New Roman" panose="02020603050405020304" pitchFamily="18" charset="0"/>
                            </a:rPr>
                            <m:t> </m:t>
                          </m:r>
                          <m:func>
                            <m:funcPr>
                              <m:ctrlPr>
                                <a:rPr lang="en-GB" i="1">
                                  <a:effectLst/>
                                  <a:latin typeface="Cambria Math" panose="02040503050406030204" pitchFamily="18" charset="0"/>
                                </a:rPr>
                              </m:ctrlPr>
                            </m:funcPr>
                            <m:fName>
                              <m:r>
                                <m:rPr>
                                  <m:sty m:val="p"/>
                                </m:rPr>
                                <a:rPr lang="en-GB">
                                  <a:latin typeface="Cambria Math" panose="02040503050406030204" pitchFamily="18" charset="0"/>
                                </a:rPr>
                                <m:t>Δ</m:t>
                              </m:r>
                              <m:r>
                                <m:rPr>
                                  <m:sty m:val="p"/>
                                </m:rPr>
                                <a:rPr lang="en-GB">
                                  <a:effectLst/>
                                  <a:latin typeface="Cambria Math" panose="02040503050406030204" pitchFamily="18" charset="0"/>
                                  <a:ea typeface="Calibri" panose="020F0502020204030204" pitchFamily="34" charset="0"/>
                                  <a:cs typeface="Times New Roman" panose="02020603050405020304" pitchFamily="18" charset="0"/>
                                </a:rPr>
                                <m:t>log</m:t>
                              </m:r>
                            </m:fName>
                            <m:e>
                              <m:r>
                                <a:rPr lang="en-GB" i="1">
                                  <a:effectLst/>
                                  <a:latin typeface="Cambria Math" panose="02040503050406030204" pitchFamily="18" charset="0"/>
                                  <a:ea typeface="Calibri" panose="020F0502020204030204" pitchFamily="34" charset="0"/>
                                  <a:cs typeface="Times New Roman" panose="02020603050405020304" pitchFamily="18" charset="0"/>
                                </a:rPr>
                                <m:t>𝑤𝑎𝑔𝑒</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𝑠</m:t>
                                  </m:r>
                                </m:e>
                                <m:sub>
                                  <m:r>
                                    <a:rPr lang="en-GB" i="1">
                                      <a:effectLst/>
                                      <a:latin typeface="Cambria Math" panose="02040503050406030204" pitchFamily="18" charset="0"/>
                                      <a:ea typeface="Calibri" panose="020F0502020204030204" pitchFamily="34" charset="0"/>
                                      <a:cs typeface="Times New Roman" panose="02020603050405020304" pitchFamily="18" charset="0"/>
                                    </a:rPr>
                                    <m:t>𝑡</m:t>
                                  </m:r>
                                  <m:r>
                                    <a:rPr lang="en-GB" i="1">
                                      <a:effectLst/>
                                      <a:latin typeface="Cambria Math" panose="02040503050406030204" pitchFamily="18" charset="0"/>
                                      <a:ea typeface="Calibri" panose="020F0502020204030204" pitchFamily="34" charset="0"/>
                                      <a:cs typeface="Times New Roman" panose="02020603050405020304" pitchFamily="18" charset="0"/>
                                    </a:rPr>
                                    <m:t>−</m:t>
                                  </m:r>
                                  <m:r>
                                    <a:rPr lang="en-GB" i="1">
                                      <a:effectLst/>
                                      <a:latin typeface="Cambria Math" panose="02040503050406030204" pitchFamily="18" charset="0"/>
                                      <a:ea typeface="Calibri" panose="020F0502020204030204" pitchFamily="34" charset="0"/>
                                      <a:cs typeface="Times New Roman" panose="02020603050405020304" pitchFamily="18" charset="0"/>
                                    </a:rPr>
                                    <m:t>𝑖</m:t>
                                  </m:r>
                                </m:sub>
                              </m:sSub>
                            </m:e>
                          </m:func>
                        </m:e>
                      </m:nary>
                      <m:r>
                        <a:rPr lang="en-GB"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GB"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i="1">
                              <a:effectLst/>
                              <a:latin typeface="Cambria Math" panose="02040503050406030204" pitchFamily="18" charset="0"/>
                              <a:ea typeface="Calibri" panose="020F0502020204030204" pitchFamily="34" charset="0"/>
                              <a:cs typeface="Times New Roman" panose="02020603050405020304" pitchFamily="18" charset="0"/>
                            </a:rPr>
                            <m:t>1</m:t>
                          </m:r>
                        </m:sub>
                      </m:sSub>
                      <m:f>
                        <m:fPr>
                          <m:ctrlPr>
                            <a:rPr lang="en-GB" i="1">
                              <a:effectLst/>
                              <a:latin typeface="Cambria Math" panose="02040503050406030204" pitchFamily="18" charset="0"/>
                            </a:rPr>
                          </m:ctrlPr>
                        </m:fPr>
                        <m:num>
                          <m:r>
                            <a:rPr lang="en-GB" i="1">
                              <a:effectLst/>
                              <a:latin typeface="Cambria Math" panose="02040503050406030204" pitchFamily="18" charset="0"/>
                              <a:ea typeface="Calibri" panose="020F0502020204030204" pitchFamily="34" charset="0"/>
                              <a:cs typeface="Times New Roman" panose="02020603050405020304" pitchFamily="18" charset="0"/>
                            </a:rPr>
                            <m:t>1</m:t>
                          </m:r>
                        </m:num>
                        <m:den>
                          <m:r>
                            <a:rPr lang="en-GB" i="1">
                              <a:effectLst/>
                              <a:latin typeface="Cambria Math" panose="02040503050406030204" pitchFamily="18" charset="0"/>
                              <a:ea typeface="Calibri" panose="020F0502020204030204" pitchFamily="34" charset="0"/>
                              <a:cs typeface="Times New Roman" panose="02020603050405020304" pitchFamily="18" charset="0"/>
                            </a:rPr>
                            <m:t>3</m:t>
                          </m:r>
                        </m:den>
                      </m:f>
                      <m:nary>
                        <m:naryPr>
                          <m:chr m:val="∑"/>
                          <m:ctrlPr>
                            <a:rPr lang="en-GB" i="1">
                              <a:effectLst/>
                              <a:latin typeface="Cambria Math" panose="02040503050406030204" pitchFamily="18" charset="0"/>
                            </a:rPr>
                          </m:ctrlPr>
                        </m:naryPr>
                        <m:sub>
                          <m:r>
                            <a:rPr lang="en-GB" i="1">
                              <a:effectLst/>
                              <a:latin typeface="Cambria Math" panose="02040503050406030204" pitchFamily="18" charset="0"/>
                              <a:ea typeface="Calibri" panose="020F0502020204030204" pitchFamily="34" charset="0"/>
                              <a:cs typeface="Times New Roman" panose="02020603050405020304" pitchFamily="18" charset="0"/>
                            </a:rPr>
                            <m:t>0</m:t>
                          </m:r>
                        </m:sub>
                        <m:sup>
                          <m:r>
                            <a:rPr lang="en-GB" i="1">
                              <a:effectLst/>
                              <a:latin typeface="Cambria Math" panose="02040503050406030204" pitchFamily="18" charset="0"/>
                              <a:ea typeface="Calibri" panose="020F0502020204030204" pitchFamily="34" charset="0"/>
                              <a:cs typeface="Times New Roman" panose="02020603050405020304" pitchFamily="18" charset="0"/>
                            </a:rPr>
                            <m:t>2</m:t>
                          </m:r>
                        </m:sup>
                        <m:e>
                          <m:func>
                            <m:funcPr>
                              <m:ctrlPr>
                                <a:rPr lang="en-GB" i="1">
                                  <a:effectLst/>
                                  <a:latin typeface="Cambria Math" panose="02040503050406030204" pitchFamily="18" charset="0"/>
                                </a:rPr>
                              </m:ctrlPr>
                            </m:funcPr>
                            <m:fName>
                              <m:r>
                                <m:rPr>
                                  <m:sty m:val="p"/>
                                </m:rPr>
                                <a:rPr lang="en-GB">
                                  <a:latin typeface="Cambria Math" panose="02040503050406030204" pitchFamily="18" charset="0"/>
                                </a:rPr>
                                <m:t>Δ</m:t>
                              </m:r>
                              <m:r>
                                <m:rPr>
                                  <m:sty m:val="p"/>
                                </m:rPr>
                                <a:rPr lang="en-GB">
                                  <a:effectLst/>
                                  <a:latin typeface="Cambria Math" panose="02040503050406030204" pitchFamily="18" charset="0"/>
                                  <a:ea typeface="Calibri" panose="020F0502020204030204" pitchFamily="34" charset="0"/>
                                  <a:cs typeface="Times New Roman" panose="02020603050405020304" pitchFamily="18" charset="0"/>
                                </a:rPr>
                                <m:t>log</m:t>
                              </m:r>
                            </m:fName>
                            <m:e>
                              <m:r>
                                <a:rPr lang="en-GB" i="1">
                                  <a:effectLst/>
                                  <a:latin typeface="Cambria Math" panose="02040503050406030204" pitchFamily="18" charset="0"/>
                                  <a:ea typeface="Calibri" panose="020F0502020204030204" pitchFamily="34" charset="0"/>
                                  <a:cs typeface="Times New Roman" panose="02020603050405020304" pitchFamily="18" charset="0"/>
                                </a:rPr>
                                <m:t>𝑝𝑟𝑜</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𝑑</m:t>
                                  </m:r>
                                </m:e>
                                <m:sub>
                                  <m:r>
                                    <a:rPr lang="en-GB" i="1">
                                      <a:effectLst/>
                                      <a:latin typeface="Cambria Math" panose="02040503050406030204" pitchFamily="18" charset="0"/>
                                      <a:ea typeface="Calibri" panose="020F0502020204030204" pitchFamily="34" charset="0"/>
                                      <a:cs typeface="Times New Roman" panose="02020603050405020304" pitchFamily="18" charset="0"/>
                                    </a:rPr>
                                    <m:t>𝑡</m:t>
                                  </m:r>
                                  <m:r>
                                    <a:rPr lang="en-GB" i="1">
                                      <a:effectLst/>
                                      <a:latin typeface="Cambria Math" panose="02040503050406030204" pitchFamily="18" charset="0"/>
                                      <a:ea typeface="Calibri" panose="020F0502020204030204" pitchFamily="34" charset="0"/>
                                      <a:cs typeface="Times New Roman" panose="02020603050405020304" pitchFamily="18" charset="0"/>
                                    </a:rPr>
                                    <m:t>−</m:t>
                                  </m:r>
                                  <m:r>
                                    <a:rPr lang="en-GB" i="1">
                                      <a:effectLst/>
                                      <a:latin typeface="Cambria Math" panose="02040503050406030204" pitchFamily="18" charset="0"/>
                                      <a:ea typeface="Calibri" panose="020F0502020204030204" pitchFamily="34" charset="0"/>
                                      <a:cs typeface="Times New Roman" panose="02020603050405020304" pitchFamily="18" charset="0"/>
                                    </a:rPr>
                                    <m:t>𝑖</m:t>
                                  </m:r>
                                </m:sub>
                              </m:sSub>
                            </m:e>
                          </m:func>
                        </m:e>
                      </m:nary>
                      <m:r>
                        <a:rPr lang="en-GB"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i="1">
                              <a:effectLst/>
                              <a:latin typeface="Cambria Math" panose="02040503050406030204" pitchFamily="18" charset="0"/>
                              <a:ea typeface="Calibri" panose="020F0502020204030204" pitchFamily="34" charset="0"/>
                              <a:cs typeface="Times New Roman" panose="02020603050405020304" pitchFamily="18" charset="0"/>
                            </a:rPr>
                            <m:t>2</m:t>
                          </m:r>
                        </m:sub>
                      </m:sSub>
                      <m:f>
                        <m:fPr>
                          <m:ctrlPr>
                            <a:rPr lang="en-GB" i="1">
                              <a:effectLst/>
                              <a:latin typeface="Cambria Math" panose="02040503050406030204" pitchFamily="18" charset="0"/>
                            </a:rPr>
                          </m:ctrlPr>
                        </m:fPr>
                        <m:num>
                          <m:r>
                            <a:rPr lang="en-GB" i="1">
                              <a:effectLst/>
                              <a:latin typeface="Cambria Math" panose="02040503050406030204" pitchFamily="18" charset="0"/>
                              <a:ea typeface="Calibri" panose="020F0502020204030204" pitchFamily="34" charset="0"/>
                              <a:cs typeface="Times New Roman" panose="02020603050405020304" pitchFamily="18" charset="0"/>
                            </a:rPr>
                            <m:t>1</m:t>
                          </m:r>
                        </m:num>
                        <m:den>
                          <m:r>
                            <a:rPr lang="en-GB" i="1">
                              <a:effectLst/>
                              <a:latin typeface="Cambria Math" panose="02040503050406030204" pitchFamily="18" charset="0"/>
                              <a:ea typeface="Calibri" panose="020F0502020204030204" pitchFamily="34" charset="0"/>
                              <a:cs typeface="Times New Roman" panose="02020603050405020304" pitchFamily="18" charset="0"/>
                            </a:rPr>
                            <m:t>3</m:t>
                          </m:r>
                        </m:den>
                      </m:f>
                      <m:nary>
                        <m:naryPr>
                          <m:chr m:val="∑"/>
                          <m:ctrlPr>
                            <a:rPr lang="en-GB" i="1">
                              <a:effectLst/>
                              <a:latin typeface="Cambria Math" panose="02040503050406030204" pitchFamily="18" charset="0"/>
                            </a:rPr>
                          </m:ctrlPr>
                        </m:naryPr>
                        <m:sub>
                          <m:r>
                            <a:rPr lang="en-GB" i="1">
                              <a:effectLst/>
                              <a:latin typeface="Cambria Math" panose="02040503050406030204" pitchFamily="18" charset="0"/>
                              <a:ea typeface="Calibri" panose="020F0502020204030204" pitchFamily="34" charset="0"/>
                              <a:cs typeface="Times New Roman" panose="02020603050405020304" pitchFamily="18" charset="0"/>
                            </a:rPr>
                            <m:t>0</m:t>
                          </m:r>
                        </m:sub>
                        <m:sup>
                          <m:r>
                            <a:rPr lang="en-GB" i="1">
                              <a:effectLst/>
                              <a:latin typeface="Cambria Math" panose="02040503050406030204" pitchFamily="18" charset="0"/>
                              <a:ea typeface="Calibri" panose="020F0502020204030204" pitchFamily="34" charset="0"/>
                              <a:cs typeface="Times New Roman" panose="02020603050405020304" pitchFamily="18" charset="0"/>
                            </a:rPr>
                            <m:t>2</m:t>
                          </m:r>
                        </m:sup>
                        <m:e>
                          <m:r>
                            <m:rPr>
                              <m:sty m:val="p"/>
                            </m:rPr>
                            <a:rPr lang="en-GB">
                              <a:latin typeface="Cambria Math" panose="02040503050406030204" pitchFamily="18" charset="0"/>
                            </a:rPr>
                            <m:t>Δ</m:t>
                          </m:r>
                          <m:r>
                            <a:rPr lang="en-GB" i="1">
                              <a:effectLst/>
                              <a:latin typeface="Cambria Math" panose="02040503050406030204" pitchFamily="18" charset="0"/>
                              <a:ea typeface="Calibri" panose="020F0502020204030204" pitchFamily="34" charset="0"/>
                              <a:cs typeface="Times New Roman" panose="02020603050405020304" pitchFamily="18" charset="0"/>
                            </a:rPr>
                            <m:t>𝑢𝑛𝑒𝑚</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𝑝</m:t>
                              </m:r>
                            </m:e>
                            <m:sub>
                              <m:r>
                                <a:rPr lang="en-GB" i="1">
                                  <a:effectLst/>
                                  <a:latin typeface="Cambria Math" panose="02040503050406030204" pitchFamily="18" charset="0"/>
                                  <a:ea typeface="Calibri" panose="020F0502020204030204" pitchFamily="34" charset="0"/>
                                  <a:cs typeface="Times New Roman" panose="02020603050405020304" pitchFamily="18" charset="0"/>
                                </a:rPr>
                                <m:t>𝑡</m:t>
                              </m:r>
                              <m:r>
                                <a:rPr lang="en-GB" i="1">
                                  <a:effectLst/>
                                  <a:latin typeface="Cambria Math" panose="02040503050406030204" pitchFamily="18" charset="0"/>
                                  <a:ea typeface="Calibri" panose="020F0502020204030204" pitchFamily="34" charset="0"/>
                                  <a:cs typeface="Times New Roman" panose="02020603050405020304" pitchFamily="18" charset="0"/>
                                </a:rPr>
                                <m:t>−</m:t>
                              </m:r>
                              <m:r>
                                <a:rPr lang="en-GB" i="1">
                                  <a:effectLst/>
                                  <a:latin typeface="Cambria Math" panose="02040503050406030204" pitchFamily="18" charset="0"/>
                                  <a:ea typeface="Calibri" panose="020F0502020204030204" pitchFamily="34" charset="0"/>
                                  <a:cs typeface="Times New Roman" panose="02020603050405020304" pitchFamily="18" charset="0"/>
                                </a:rPr>
                                <m:t>𝑖</m:t>
                              </m:r>
                            </m:sub>
                          </m:sSub>
                        </m:e>
                      </m:nary>
                      <m:r>
                        <a:rPr lang="en-GB" b="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GB" i="1">
                          <a:effectLst/>
                          <a:latin typeface="Cambria Math" panose="02040503050406030204" pitchFamily="18" charset="0"/>
                          <a:ea typeface="Calibri" panose="020F0502020204030204" pitchFamily="34" charset="0"/>
                          <a:cs typeface="Times New Roman" panose="02020603050405020304" pitchFamily="18" charset="0"/>
                        </a:rPr>
                        <m:t>+</m:t>
                      </m:r>
                      <m:r>
                        <a:rPr lang="en-GB" b="0" i="1"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i="1">
                              <a:effectLst/>
                              <a:latin typeface="Cambria Math" panose="02040503050406030204" pitchFamily="18" charset="0"/>
                              <a:ea typeface="Calibri" panose="020F0502020204030204" pitchFamily="34" charset="0"/>
                              <a:cs typeface="Times New Roman" panose="02020603050405020304" pitchFamily="18" charset="0"/>
                            </a:rPr>
                            <m:t>3</m:t>
                          </m:r>
                        </m:sub>
                      </m:sSub>
                      <m:f>
                        <m:fPr>
                          <m:ctrlPr>
                            <a:rPr lang="en-GB" i="1">
                              <a:effectLst/>
                              <a:latin typeface="Cambria Math" panose="02040503050406030204" pitchFamily="18" charset="0"/>
                            </a:rPr>
                          </m:ctrlPr>
                        </m:fPr>
                        <m:num>
                          <m:r>
                            <a:rPr lang="en-GB" i="1">
                              <a:effectLst/>
                              <a:latin typeface="Cambria Math" panose="02040503050406030204" pitchFamily="18" charset="0"/>
                              <a:ea typeface="Calibri" panose="020F0502020204030204" pitchFamily="34" charset="0"/>
                              <a:cs typeface="Times New Roman" panose="02020603050405020304" pitchFamily="18" charset="0"/>
                            </a:rPr>
                            <m:t>1</m:t>
                          </m:r>
                        </m:num>
                        <m:den>
                          <m:r>
                            <a:rPr lang="en-GB" i="1">
                              <a:effectLst/>
                              <a:latin typeface="Cambria Math" panose="02040503050406030204" pitchFamily="18" charset="0"/>
                              <a:ea typeface="Calibri" panose="020F0502020204030204" pitchFamily="34" charset="0"/>
                              <a:cs typeface="Times New Roman" panose="02020603050405020304" pitchFamily="18" charset="0"/>
                            </a:rPr>
                            <m:t>3</m:t>
                          </m:r>
                        </m:den>
                      </m:f>
                      <m:nary>
                        <m:naryPr>
                          <m:chr m:val="∑"/>
                          <m:ctrlPr>
                            <a:rPr lang="en-GB" i="1">
                              <a:effectLst/>
                              <a:latin typeface="Cambria Math" panose="02040503050406030204" pitchFamily="18" charset="0"/>
                            </a:rPr>
                          </m:ctrlPr>
                        </m:naryPr>
                        <m:sub>
                          <m:r>
                            <a:rPr lang="en-GB" i="1">
                              <a:effectLst/>
                              <a:latin typeface="Cambria Math" panose="02040503050406030204" pitchFamily="18" charset="0"/>
                              <a:ea typeface="Calibri" panose="020F0502020204030204" pitchFamily="34" charset="0"/>
                              <a:cs typeface="Times New Roman" panose="02020603050405020304" pitchFamily="18" charset="0"/>
                            </a:rPr>
                            <m:t>0</m:t>
                          </m:r>
                        </m:sub>
                        <m:sup>
                          <m:r>
                            <a:rPr lang="en-GB" i="1">
                              <a:effectLst/>
                              <a:latin typeface="Cambria Math" panose="02040503050406030204" pitchFamily="18" charset="0"/>
                              <a:ea typeface="Calibri" panose="020F0502020204030204" pitchFamily="34" charset="0"/>
                              <a:cs typeface="Times New Roman" panose="02020603050405020304" pitchFamily="18" charset="0"/>
                            </a:rPr>
                            <m:t>2</m:t>
                          </m:r>
                        </m:sup>
                        <m:e>
                          <m:r>
                            <m:rPr>
                              <m:sty m:val="p"/>
                            </m:rPr>
                            <a:rPr lang="en-GB">
                              <a:latin typeface="Cambria Math" panose="02040503050406030204" pitchFamily="18" charset="0"/>
                            </a:rPr>
                            <m:t>Δ</m:t>
                          </m:r>
                          <m:r>
                            <a:rPr lang="en-GB" i="1">
                              <a:effectLst/>
                              <a:latin typeface="Cambria Math" panose="02040503050406030204" pitchFamily="18" charset="0"/>
                              <a:ea typeface="Calibri" panose="020F0502020204030204" pitchFamily="34" charset="0"/>
                              <a:cs typeface="Times New Roman" panose="02020603050405020304" pitchFamily="18" charset="0"/>
                            </a:rPr>
                            <m:t>𝑢𝑛𝑒𝑚</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𝑝</m:t>
                              </m:r>
                            </m:e>
                            <m:sub>
                              <m:r>
                                <a:rPr lang="en-GB" i="1">
                                  <a:effectLst/>
                                  <a:latin typeface="Cambria Math" panose="02040503050406030204" pitchFamily="18" charset="0"/>
                                  <a:ea typeface="Calibri" panose="020F0502020204030204" pitchFamily="34" charset="0"/>
                                  <a:cs typeface="Times New Roman" panose="02020603050405020304" pitchFamily="18" charset="0"/>
                                </a:rPr>
                                <m:t>𝑡</m:t>
                              </m:r>
                              <m:r>
                                <a:rPr lang="en-GB" i="1">
                                  <a:effectLst/>
                                  <a:latin typeface="Cambria Math" panose="02040503050406030204" pitchFamily="18" charset="0"/>
                                  <a:ea typeface="Calibri" panose="020F0502020204030204" pitchFamily="34" charset="0"/>
                                  <a:cs typeface="Times New Roman" panose="02020603050405020304" pitchFamily="18" charset="0"/>
                                </a:rPr>
                                <m:t>−</m:t>
                              </m:r>
                              <m:r>
                                <a:rPr lang="en-GB" i="1">
                                  <a:effectLst/>
                                  <a:latin typeface="Cambria Math" panose="02040503050406030204" pitchFamily="18" charset="0"/>
                                  <a:ea typeface="Calibri" panose="020F0502020204030204" pitchFamily="34" charset="0"/>
                                  <a:cs typeface="Times New Roman" panose="02020603050405020304" pitchFamily="18" charset="0"/>
                                </a:rPr>
                                <m:t>𝑖</m:t>
                              </m:r>
                              <m:r>
                                <a:rPr lang="en-GB" i="1">
                                  <a:effectLst/>
                                  <a:latin typeface="Cambria Math" panose="02040503050406030204" pitchFamily="18" charset="0"/>
                                  <a:ea typeface="Calibri" panose="020F0502020204030204" pitchFamily="34" charset="0"/>
                                  <a:cs typeface="Times New Roman" panose="02020603050405020304" pitchFamily="18" charset="0"/>
                                </a:rPr>
                                <m:t>−1</m:t>
                              </m:r>
                            </m:sub>
                          </m:sSub>
                        </m:e>
                      </m:nary>
                      <m:r>
                        <a:rPr lang="en-GB" i="1">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latin typeface="Cambria Math" panose="02040503050406030204" pitchFamily="18" charset="0"/>
                              <a:ea typeface="Calibri" panose="020F0502020204030204" pitchFamily="34" charset="0"/>
                              <a:cs typeface="Times New Roman" panose="02020603050405020304" pitchFamily="18" charset="0"/>
                            </a:rPr>
                          </m:ctrlPr>
                        </m:sSubPr>
                        <m:e>
                          <m:r>
                            <a:rPr lang="en-GB" i="1">
                              <a:latin typeface="Cambria Math" panose="02040503050406030204" pitchFamily="18" charset="0"/>
                              <a:ea typeface="Calibri" panose="020F0502020204030204" pitchFamily="34" charset="0"/>
                              <a:cs typeface="Times New Roman" panose="02020603050405020304" pitchFamily="18" charset="0"/>
                            </a:rPr>
                            <m:t>𝛽</m:t>
                          </m:r>
                        </m:e>
                        <m:sub>
                          <m:r>
                            <a:rPr lang="en-GB" i="1">
                              <a:latin typeface="Cambria Math" panose="02040503050406030204" pitchFamily="18" charset="0"/>
                              <a:ea typeface="Calibri" panose="020F0502020204030204" pitchFamily="34" charset="0"/>
                              <a:cs typeface="Times New Roman" panose="02020603050405020304" pitchFamily="18" charset="0"/>
                            </a:rPr>
                            <m:t>4</m:t>
                          </m:r>
                        </m:sub>
                      </m:sSub>
                      <m:f>
                        <m:fPr>
                          <m:ctrlPr>
                            <a:rPr lang="en-GB" i="1">
                              <a:latin typeface="Cambria Math" panose="02040503050406030204" pitchFamily="18" charset="0"/>
                              <a:ea typeface="Calibri" panose="020F0502020204030204" pitchFamily="34" charset="0"/>
                              <a:cs typeface="Times New Roman" panose="02020603050405020304" pitchFamily="18" charset="0"/>
                            </a:rPr>
                          </m:ctrlPr>
                        </m:fPr>
                        <m:num>
                          <m:r>
                            <a:rPr lang="en-GB" i="1">
                              <a:latin typeface="Cambria Math" panose="02040503050406030204" pitchFamily="18" charset="0"/>
                              <a:ea typeface="Calibri" panose="020F0502020204030204" pitchFamily="34" charset="0"/>
                              <a:cs typeface="Times New Roman" panose="02020603050405020304" pitchFamily="18" charset="0"/>
                            </a:rPr>
                            <m:t>1</m:t>
                          </m:r>
                        </m:num>
                        <m:den>
                          <m:r>
                            <a:rPr lang="en-GB" i="1">
                              <a:latin typeface="Cambria Math" panose="02040503050406030204" pitchFamily="18" charset="0"/>
                              <a:ea typeface="Calibri" panose="020F0502020204030204" pitchFamily="34" charset="0"/>
                              <a:cs typeface="Times New Roman" panose="02020603050405020304" pitchFamily="18" charset="0"/>
                            </a:rPr>
                            <m:t>3</m:t>
                          </m:r>
                        </m:den>
                      </m:f>
                      <m:nary>
                        <m:naryPr>
                          <m:chr m:val="∑"/>
                          <m:ctrlPr>
                            <a:rPr lang="en-GB" i="1">
                              <a:latin typeface="Cambria Math" panose="02040503050406030204" pitchFamily="18" charset="0"/>
                              <a:ea typeface="Calibri" panose="020F0502020204030204" pitchFamily="34" charset="0"/>
                              <a:cs typeface="Times New Roman" panose="02020603050405020304" pitchFamily="18" charset="0"/>
                            </a:rPr>
                          </m:ctrlPr>
                        </m:naryPr>
                        <m:sub>
                          <m:r>
                            <a:rPr lang="en-GB" i="1">
                              <a:latin typeface="Cambria Math" panose="02040503050406030204" pitchFamily="18" charset="0"/>
                              <a:ea typeface="Calibri" panose="020F0502020204030204" pitchFamily="34" charset="0"/>
                              <a:cs typeface="Times New Roman" panose="02020603050405020304" pitchFamily="18" charset="0"/>
                            </a:rPr>
                            <m:t>0</m:t>
                          </m:r>
                        </m:sub>
                        <m:sup>
                          <m:r>
                            <a:rPr lang="en-GB" i="1">
                              <a:latin typeface="Cambria Math" panose="02040503050406030204" pitchFamily="18" charset="0"/>
                              <a:ea typeface="Calibri" panose="020F0502020204030204" pitchFamily="34" charset="0"/>
                              <a:cs typeface="Times New Roman" panose="02020603050405020304" pitchFamily="18" charset="0"/>
                            </a:rPr>
                            <m:t>2</m:t>
                          </m:r>
                        </m:sup>
                        <m:e>
                          <m:r>
                            <m:rPr>
                              <m:sty m:val="p"/>
                            </m:rPr>
                            <a:rPr lang="en-GB">
                              <a:latin typeface="Cambria Math" panose="02040503050406030204" pitchFamily="18" charset="0"/>
                              <a:ea typeface="Calibri" panose="020F0502020204030204" pitchFamily="34" charset="0"/>
                              <a:cs typeface="Times New Roman" panose="02020603050405020304" pitchFamily="18" charset="0"/>
                            </a:rPr>
                            <m:t>Δ</m:t>
                          </m:r>
                          <m:r>
                            <a:rPr lang="en-GB" i="1">
                              <a:latin typeface="Cambria Math" panose="02040503050406030204" pitchFamily="18" charset="0"/>
                              <a:ea typeface="Calibri" panose="020F0502020204030204" pitchFamily="34" charset="0"/>
                              <a:cs typeface="Times New Roman" panose="02020603050405020304" pitchFamily="18" charset="0"/>
                            </a:rPr>
                            <m:t>𝑖𝑛𝑓</m:t>
                          </m:r>
                        </m:e>
                      </m:nary>
                      <m:r>
                        <a:rPr lang="en-GB" i="1">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latin typeface="Cambria Math" panose="02040503050406030204" pitchFamily="18" charset="0"/>
                            </a:rPr>
                          </m:ctrlPr>
                        </m:sSubPr>
                        <m:e>
                          <m:r>
                            <a:rPr lang="en-GB" i="1">
                              <a:latin typeface="Cambria Math" panose="02040503050406030204" pitchFamily="18" charset="0"/>
                              <a:ea typeface="Calibri" panose="020F0502020204030204" pitchFamily="34" charset="0"/>
                              <a:cs typeface="Times New Roman" panose="02020603050405020304" pitchFamily="18" charset="0"/>
                            </a:rPr>
                            <m:t>𝜖</m:t>
                          </m:r>
                        </m:e>
                        <m:sub>
                          <m:r>
                            <a:rPr lang="en-GB" i="1">
                              <a:latin typeface="Cambria Math" panose="02040503050406030204" pitchFamily="18" charset="0"/>
                              <a:ea typeface="Calibri" panose="020F0502020204030204" pitchFamily="34" charset="0"/>
                              <a:cs typeface="Times New Roman" panose="02020603050405020304" pitchFamily="18" charset="0"/>
                            </a:rPr>
                            <m:t>𝑡</m:t>
                          </m:r>
                        </m:sub>
                      </m:sSub>
                    </m:oMath>
                  </m:oMathPara>
                </a14:m>
                <a:endParaRPr lang="en-GB" dirty="0"/>
              </a:p>
            </p:txBody>
          </p:sp>
        </mc:Choice>
        <mc:Fallback xmlns="">
          <p:sp>
            <p:nvSpPr>
              <p:cNvPr id="3" name="Content Placeholder 2">
                <a:extLst>
                  <a:ext uri="{FF2B5EF4-FFF2-40B4-BE49-F238E27FC236}">
                    <a16:creationId xmlns:a16="http://schemas.microsoft.com/office/drawing/2014/main" id="{BF7C1C02-98D9-D458-4172-A79E59C329C4}"/>
                  </a:ext>
                </a:extLst>
              </p:cNvPr>
              <p:cNvSpPr>
                <a:spLocks noGrp="1" noRot="1" noChangeAspect="1" noMove="1" noResize="1" noEditPoints="1" noAdjustHandles="1" noChangeArrowheads="1" noChangeShapeType="1" noTextEdit="1"/>
              </p:cNvSpPr>
              <p:nvPr>
                <p:ph idx="1"/>
              </p:nvPr>
            </p:nvSpPr>
            <p:spPr>
              <a:xfrm>
                <a:off x="6807200" y="1347788"/>
                <a:ext cx="4546600" cy="6297612"/>
              </a:xfrm>
              <a:blipFill>
                <a:blip r:embed="rId3"/>
                <a:stretch>
                  <a:fillRect/>
                </a:stretch>
              </a:blipFill>
            </p:spPr>
            <p:txBody>
              <a:bodyPr/>
              <a:lstStyle/>
              <a:p>
                <a:r>
                  <a:rPr lang="en-GB">
                    <a:noFill/>
                  </a:rPr>
                  <a:t> </a:t>
                </a:r>
              </a:p>
            </p:txBody>
          </p:sp>
        </mc:Fallback>
      </mc:AlternateContent>
      <p:sp>
        <p:nvSpPr>
          <p:cNvPr id="5" name="Title 1">
            <a:extLst>
              <a:ext uri="{FF2B5EF4-FFF2-40B4-BE49-F238E27FC236}">
                <a16:creationId xmlns:a16="http://schemas.microsoft.com/office/drawing/2014/main" id="{D6606A2E-9470-86A2-21C0-0319F98F51C1}"/>
              </a:ext>
            </a:extLst>
          </p:cNvPr>
          <p:cNvSpPr txBox="1">
            <a:spLocks/>
          </p:cNvSpPr>
          <p:nvPr/>
        </p:nvSpPr>
        <p:spPr>
          <a:xfrm>
            <a:off x="1435100" y="2282825"/>
            <a:ext cx="4660900" cy="304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t>Variables are estimated in 3-year moving average form to account for lagged effects.</a:t>
            </a:r>
          </a:p>
        </p:txBody>
      </p:sp>
      <p:sp>
        <p:nvSpPr>
          <p:cNvPr id="22" name="Rectangle 21">
            <a:extLst>
              <a:ext uri="{FF2B5EF4-FFF2-40B4-BE49-F238E27FC236}">
                <a16:creationId xmlns:a16="http://schemas.microsoft.com/office/drawing/2014/main" id="{130DDD65-51A0-214F-5007-CB72A8C725B5}"/>
              </a:ext>
            </a:extLst>
          </p:cNvPr>
          <p:cNvSpPr/>
          <p:nvPr/>
        </p:nvSpPr>
        <p:spPr>
          <a:xfrm>
            <a:off x="6908800" y="1347789"/>
            <a:ext cx="800100" cy="12303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B0622BA9-073B-1D19-F9AD-19CEF8A09CDB}"/>
              </a:ext>
            </a:extLst>
          </p:cNvPr>
          <p:cNvSpPr/>
          <p:nvPr/>
        </p:nvSpPr>
        <p:spPr>
          <a:xfrm>
            <a:off x="8509000" y="2359026"/>
            <a:ext cx="711200" cy="12303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3539E615-EA6E-42AD-5D26-4159AA714741}"/>
              </a:ext>
            </a:extLst>
          </p:cNvPr>
          <p:cNvSpPr/>
          <p:nvPr/>
        </p:nvSpPr>
        <p:spPr>
          <a:xfrm>
            <a:off x="7696200" y="3437732"/>
            <a:ext cx="711200" cy="12303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3BE22096-AC13-EB6F-7641-406EF7BB8BA7}"/>
              </a:ext>
            </a:extLst>
          </p:cNvPr>
          <p:cNvSpPr/>
          <p:nvPr/>
        </p:nvSpPr>
        <p:spPr>
          <a:xfrm>
            <a:off x="7937500" y="4642644"/>
            <a:ext cx="711200" cy="12303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0C159118-D25F-402A-AEF7-8ADCEC29BCB1}"/>
              </a:ext>
            </a:extLst>
          </p:cNvPr>
          <p:cNvSpPr/>
          <p:nvPr/>
        </p:nvSpPr>
        <p:spPr>
          <a:xfrm>
            <a:off x="7696200" y="5650707"/>
            <a:ext cx="711200" cy="12303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8230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500"/>
                                        <p:tgtEl>
                                          <p:spTgt spid="2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74C11-18C3-4C29-0BF9-EA4964070DE2}"/>
              </a:ext>
            </a:extLst>
          </p:cNvPr>
          <p:cNvSpPr>
            <a:spLocks noGrp="1"/>
          </p:cNvSpPr>
          <p:nvPr>
            <p:ph type="title"/>
          </p:nvPr>
        </p:nvSpPr>
        <p:spPr>
          <a:xfrm>
            <a:off x="838200" y="-168275"/>
            <a:ext cx="10515600" cy="1325563"/>
          </a:xfrm>
        </p:spPr>
        <p:txBody>
          <a:bodyPr/>
          <a:lstStyle/>
          <a:p>
            <a:r>
              <a:rPr lang="en-GB" dirty="0"/>
              <a:t>Data</a:t>
            </a:r>
          </a:p>
        </p:txBody>
      </p:sp>
      <p:sp>
        <p:nvSpPr>
          <p:cNvPr id="3" name="Content Placeholder 2">
            <a:extLst>
              <a:ext uri="{FF2B5EF4-FFF2-40B4-BE49-F238E27FC236}">
                <a16:creationId xmlns:a16="http://schemas.microsoft.com/office/drawing/2014/main" id="{FA7794F4-706D-6A64-898F-433B6D8035D3}"/>
              </a:ext>
            </a:extLst>
          </p:cNvPr>
          <p:cNvSpPr>
            <a:spLocks noGrp="1"/>
          </p:cNvSpPr>
          <p:nvPr>
            <p:ph idx="1"/>
          </p:nvPr>
        </p:nvSpPr>
        <p:spPr>
          <a:xfrm>
            <a:off x="838200" y="758031"/>
            <a:ext cx="10515600" cy="4351338"/>
          </a:xfrm>
        </p:spPr>
        <p:txBody>
          <a:bodyPr>
            <a:normAutofit/>
          </a:bodyPr>
          <a:lstStyle/>
          <a:p>
            <a:pPr marL="0" indent="0">
              <a:buNone/>
            </a:pPr>
            <a:r>
              <a:rPr lang="en-GB" sz="3200" dirty="0"/>
              <a:t>Variable data is varied to allow for robustness tests.</a:t>
            </a:r>
          </a:p>
          <a:p>
            <a:pPr marL="0" indent="0">
              <a:buNone/>
            </a:pPr>
            <a:r>
              <a:rPr lang="en-GB" sz="2400" i="1" dirty="0"/>
              <a:t>Median Total Labour Compensation is not available in the UK.</a:t>
            </a:r>
          </a:p>
        </p:txBody>
      </p:sp>
      <p:graphicFrame>
        <p:nvGraphicFramePr>
          <p:cNvPr id="4" name="Chart 3">
            <a:extLst>
              <a:ext uri="{FF2B5EF4-FFF2-40B4-BE49-F238E27FC236}">
                <a16:creationId xmlns:a16="http://schemas.microsoft.com/office/drawing/2014/main" id="{644128C2-0BDB-8954-05AE-DE20755D2AFC}"/>
              </a:ext>
            </a:extLst>
          </p:cNvPr>
          <p:cNvGraphicFramePr>
            <a:graphicFrameLocks/>
          </p:cNvGraphicFramePr>
          <p:nvPr>
            <p:extLst>
              <p:ext uri="{D42A27DB-BD31-4B8C-83A1-F6EECF244321}">
                <p14:modId xmlns:p14="http://schemas.microsoft.com/office/powerpoint/2010/main" val="3040751839"/>
              </p:ext>
            </p:extLst>
          </p:nvPr>
        </p:nvGraphicFramePr>
        <p:xfrm>
          <a:off x="1028700" y="2026443"/>
          <a:ext cx="4505325" cy="41767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000FDA2C-906B-A3AE-EC71-E43097002406}"/>
              </a:ext>
            </a:extLst>
          </p:cNvPr>
          <p:cNvGraphicFramePr>
            <a:graphicFrameLocks/>
          </p:cNvGraphicFramePr>
          <p:nvPr>
            <p:extLst>
              <p:ext uri="{D42A27DB-BD31-4B8C-83A1-F6EECF244321}">
                <p14:modId xmlns:p14="http://schemas.microsoft.com/office/powerpoint/2010/main" val="4116942919"/>
              </p:ext>
            </p:extLst>
          </p:nvPr>
        </p:nvGraphicFramePr>
        <p:xfrm>
          <a:off x="6499225" y="1939131"/>
          <a:ext cx="4740275" cy="4264026"/>
        </p:xfrm>
        <a:graphic>
          <a:graphicData uri="http://schemas.openxmlformats.org/drawingml/2006/chart">
            <c:chart xmlns:c="http://schemas.openxmlformats.org/drawingml/2006/chart" xmlns:r="http://schemas.openxmlformats.org/officeDocument/2006/relationships" r:id="rId4"/>
          </a:graphicData>
        </a:graphic>
      </p:graphicFrame>
      <p:sp>
        <p:nvSpPr>
          <p:cNvPr id="6" name="Title 1">
            <a:extLst>
              <a:ext uri="{FF2B5EF4-FFF2-40B4-BE49-F238E27FC236}">
                <a16:creationId xmlns:a16="http://schemas.microsoft.com/office/drawing/2014/main" id="{33CB069F-4449-0385-9D2A-6DC8A85995BF}"/>
              </a:ext>
            </a:extLst>
          </p:cNvPr>
          <p:cNvSpPr txBox="1">
            <a:spLocks/>
          </p:cNvSpPr>
          <p:nvPr/>
        </p:nvSpPr>
        <p:spPr>
          <a:xfrm>
            <a:off x="1028700" y="5772148"/>
            <a:ext cx="16129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t>2015 prices</a:t>
            </a:r>
          </a:p>
        </p:txBody>
      </p:sp>
      <p:sp>
        <p:nvSpPr>
          <p:cNvPr id="7" name="Title 1">
            <a:extLst>
              <a:ext uri="{FF2B5EF4-FFF2-40B4-BE49-F238E27FC236}">
                <a16:creationId xmlns:a16="http://schemas.microsoft.com/office/drawing/2014/main" id="{41A6E855-1A82-68EF-A5E7-4DE98CBCA885}"/>
              </a:ext>
            </a:extLst>
          </p:cNvPr>
          <p:cNvSpPr txBox="1">
            <a:spLocks/>
          </p:cNvSpPr>
          <p:nvPr/>
        </p:nvSpPr>
        <p:spPr>
          <a:xfrm>
            <a:off x="6499225" y="5772148"/>
            <a:ext cx="16129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t>2019 prices</a:t>
            </a:r>
          </a:p>
        </p:txBody>
      </p:sp>
    </p:spTree>
    <p:extLst>
      <p:ext uri="{BB962C8B-B14F-4D97-AF65-F5344CB8AC3E}">
        <p14:creationId xmlns:p14="http://schemas.microsoft.com/office/powerpoint/2010/main" val="1304966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460CF1-FAC3-30E3-F8EC-ED7C77DC0D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73566" y="1851977"/>
            <a:ext cx="5950268" cy="3966845"/>
          </a:xfrm>
          <a:prstGeom prst="rect">
            <a:avLst/>
          </a:prstGeom>
          <a:noFill/>
          <a:ln>
            <a:noFill/>
          </a:ln>
          <a:effectLst>
            <a:outerShdw blurRad="50800" dist="38100" dir="2700000" algn="tl" rotWithShape="0">
              <a:prstClr val="black">
                <a:alpha val="40000"/>
              </a:prstClr>
            </a:outerShdw>
          </a:effectLst>
        </p:spPr>
      </p:pic>
      <p:sp>
        <p:nvSpPr>
          <p:cNvPr id="7" name="Content Placeholder 2">
            <a:extLst>
              <a:ext uri="{FF2B5EF4-FFF2-40B4-BE49-F238E27FC236}">
                <a16:creationId xmlns:a16="http://schemas.microsoft.com/office/drawing/2014/main" id="{71E5CCF8-624C-2C8A-3F20-AFF64F644C62}"/>
              </a:ext>
            </a:extLst>
          </p:cNvPr>
          <p:cNvSpPr>
            <a:spLocks noGrp="1"/>
          </p:cNvSpPr>
          <p:nvPr>
            <p:ph idx="1"/>
          </p:nvPr>
        </p:nvSpPr>
        <p:spPr>
          <a:xfrm>
            <a:off x="838200" y="758031"/>
            <a:ext cx="10515600" cy="4351338"/>
          </a:xfrm>
        </p:spPr>
        <p:txBody>
          <a:bodyPr>
            <a:normAutofit/>
          </a:bodyPr>
          <a:lstStyle/>
          <a:p>
            <a:pPr marL="0" indent="0">
              <a:buNone/>
            </a:pPr>
            <a:r>
              <a:rPr lang="en-GB" sz="3200" dirty="0"/>
              <a:t>Some data shown dates before 1997.</a:t>
            </a:r>
          </a:p>
        </p:txBody>
      </p:sp>
      <p:graphicFrame>
        <p:nvGraphicFramePr>
          <p:cNvPr id="8" name="Chart 7">
            <a:extLst>
              <a:ext uri="{FF2B5EF4-FFF2-40B4-BE49-F238E27FC236}">
                <a16:creationId xmlns:a16="http://schemas.microsoft.com/office/drawing/2014/main" id="{C8A6AB04-990C-0885-E5E3-AD27501F55A6}"/>
              </a:ext>
            </a:extLst>
          </p:cNvPr>
          <p:cNvGraphicFramePr>
            <a:graphicFrameLocks/>
          </p:cNvGraphicFramePr>
          <p:nvPr>
            <p:extLst>
              <p:ext uri="{D42A27DB-BD31-4B8C-83A1-F6EECF244321}">
                <p14:modId xmlns:p14="http://schemas.microsoft.com/office/powerpoint/2010/main" val="371172317"/>
              </p:ext>
            </p:extLst>
          </p:nvPr>
        </p:nvGraphicFramePr>
        <p:xfrm>
          <a:off x="979408" y="1939846"/>
          <a:ext cx="4552951" cy="3524250"/>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1">
            <a:extLst>
              <a:ext uri="{FF2B5EF4-FFF2-40B4-BE49-F238E27FC236}">
                <a16:creationId xmlns:a16="http://schemas.microsoft.com/office/drawing/2014/main" id="{0D2488D9-F1C6-E917-AE55-E1C2D886139A}"/>
              </a:ext>
            </a:extLst>
          </p:cNvPr>
          <p:cNvSpPr>
            <a:spLocks noGrp="1"/>
          </p:cNvSpPr>
          <p:nvPr>
            <p:ph type="title"/>
          </p:nvPr>
        </p:nvSpPr>
        <p:spPr>
          <a:xfrm>
            <a:off x="838200" y="-168275"/>
            <a:ext cx="10515600" cy="1325563"/>
          </a:xfrm>
        </p:spPr>
        <p:txBody>
          <a:bodyPr/>
          <a:lstStyle/>
          <a:p>
            <a:r>
              <a:rPr lang="en-GB" dirty="0"/>
              <a:t>Data</a:t>
            </a:r>
          </a:p>
        </p:txBody>
      </p:sp>
    </p:spTree>
    <p:extLst>
      <p:ext uri="{BB962C8B-B14F-4D97-AF65-F5344CB8AC3E}">
        <p14:creationId xmlns:p14="http://schemas.microsoft.com/office/powerpoint/2010/main" val="355472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89D60-0DCF-7077-1BE3-7E684124E263}"/>
              </a:ext>
            </a:extLst>
          </p:cNvPr>
          <p:cNvSpPr>
            <a:spLocks noGrp="1"/>
          </p:cNvSpPr>
          <p:nvPr>
            <p:ph type="title"/>
          </p:nvPr>
        </p:nvSpPr>
        <p:spPr>
          <a:xfrm>
            <a:off x="838200" y="2103437"/>
            <a:ext cx="10515600" cy="1325563"/>
          </a:xfrm>
        </p:spPr>
        <p:txBody>
          <a:bodyPr/>
          <a:lstStyle/>
          <a:p>
            <a:pPr algn="ctr"/>
            <a:r>
              <a:rPr lang="en-GB" dirty="0"/>
              <a:t>Specifications recap</a:t>
            </a:r>
          </a:p>
        </p:txBody>
      </p:sp>
      <mc:AlternateContent xmlns:mc="http://schemas.openxmlformats.org/markup-compatibility/2006">
        <mc:Choice xmlns:a14="http://schemas.microsoft.com/office/drawing/2010/main" Requires="a14">
          <p:graphicFrame>
            <p:nvGraphicFramePr>
              <p:cNvPr id="5" name="Content Placeholder 4">
                <a:extLst>
                  <a:ext uri="{FF2B5EF4-FFF2-40B4-BE49-F238E27FC236}">
                    <a16:creationId xmlns:a16="http://schemas.microsoft.com/office/drawing/2014/main" id="{9AAFAF8C-35FB-F3D7-658E-A53059CBE6D9}"/>
                  </a:ext>
                </a:extLst>
              </p:cNvPr>
              <p:cNvGraphicFramePr>
                <a:graphicFrameLocks noGrp="1"/>
              </p:cNvGraphicFramePr>
              <p:nvPr>
                <p:ph idx="1"/>
                <p:extLst>
                  <p:ext uri="{D42A27DB-BD31-4B8C-83A1-F6EECF244321}">
                    <p14:modId xmlns:p14="http://schemas.microsoft.com/office/powerpoint/2010/main" val="1890381273"/>
                  </p:ext>
                </p:extLst>
              </p:nvPr>
            </p:nvGraphicFramePr>
            <p:xfrm>
              <a:off x="400050" y="268128"/>
              <a:ext cx="11391899" cy="5771326"/>
            </p:xfrm>
            <a:graphic>
              <a:graphicData uri="http://schemas.openxmlformats.org/drawingml/2006/table">
                <a:tbl>
                  <a:tblPr firstRow="1" firstCol="1" bandRow="1">
                    <a:tableStyleId>{5C22544A-7EE6-4342-B048-85BDC9FD1C3A}</a:tableStyleId>
                  </a:tblPr>
                  <a:tblGrid>
                    <a:gridCol w="1316392">
                      <a:extLst>
                        <a:ext uri="{9D8B030D-6E8A-4147-A177-3AD203B41FA5}">
                          <a16:colId xmlns:a16="http://schemas.microsoft.com/office/drawing/2014/main" val="2809506764"/>
                        </a:ext>
                      </a:extLst>
                    </a:gridCol>
                    <a:gridCol w="2545699">
                      <a:extLst>
                        <a:ext uri="{9D8B030D-6E8A-4147-A177-3AD203B41FA5}">
                          <a16:colId xmlns:a16="http://schemas.microsoft.com/office/drawing/2014/main" val="3286512587"/>
                        </a:ext>
                      </a:extLst>
                    </a:gridCol>
                    <a:gridCol w="1840170">
                      <a:extLst>
                        <a:ext uri="{9D8B030D-6E8A-4147-A177-3AD203B41FA5}">
                          <a16:colId xmlns:a16="http://schemas.microsoft.com/office/drawing/2014/main" val="3582756666"/>
                        </a:ext>
                      </a:extLst>
                    </a:gridCol>
                    <a:gridCol w="1812408">
                      <a:extLst>
                        <a:ext uri="{9D8B030D-6E8A-4147-A177-3AD203B41FA5}">
                          <a16:colId xmlns:a16="http://schemas.microsoft.com/office/drawing/2014/main" val="3495669765"/>
                        </a:ext>
                      </a:extLst>
                    </a:gridCol>
                    <a:gridCol w="1610464">
                      <a:extLst>
                        <a:ext uri="{9D8B030D-6E8A-4147-A177-3AD203B41FA5}">
                          <a16:colId xmlns:a16="http://schemas.microsoft.com/office/drawing/2014/main" val="2535650693"/>
                        </a:ext>
                      </a:extLst>
                    </a:gridCol>
                    <a:gridCol w="2266766">
                      <a:extLst>
                        <a:ext uri="{9D8B030D-6E8A-4147-A177-3AD203B41FA5}">
                          <a16:colId xmlns:a16="http://schemas.microsoft.com/office/drawing/2014/main" val="3462162877"/>
                        </a:ext>
                      </a:extLst>
                    </a:gridCol>
                  </a:tblGrid>
                  <a:tr h="326410">
                    <a:tc>
                      <a:txBody>
                        <a:bodyPr/>
                        <a:lstStyle/>
                        <a:p>
                          <a:pPr algn="r">
                            <a:lnSpc>
                              <a:spcPct val="107000"/>
                            </a:lnSpc>
                            <a:spcAft>
                              <a:spcPts val="800"/>
                            </a:spcAft>
                            <a:buNone/>
                          </a:pPr>
                          <a:r>
                            <a:rPr lang="en-GB" sz="1400" kern="100" dirty="0">
                              <a:effectLst/>
                              <a:latin typeface="+mn-lt"/>
                            </a:rPr>
                            <a:t>Specification</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gn="ctr">
                            <a:lnSpc>
                              <a:spcPct val="107000"/>
                            </a:lnSpc>
                            <a:spcAft>
                              <a:spcPts val="800"/>
                            </a:spcAft>
                            <a:buNone/>
                          </a:pPr>
                          <a14:m>
                            <m:oMathPara xmlns:m="http://schemas.openxmlformats.org/officeDocument/2006/math">
                              <m:oMathParaPr>
                                <m:jc m:val="centerGroup"/>
                              </m:oMathParaPr>
                              <m:oMath xmlns:m="http://schemas.openxmlformats.org/officeDocument/2006/math">
                                <m:r>
                                  <a:rPr lang="en-GB" sz="1800" kern="100">
                                    <a:effectLst/>
                                    <a:latin typeface="Cambria Math" panose="02040503050406030204" pitchFamily="18" charset="0"/>
                                  </a:rPr>
                                  <m:t>𝑤𝑎𝑔𝑒</m:t>
                                </m:r>
                              </m:oMath>
                            </m:oMathPara>
                          </a14:m>
                          <a:endParaRPr lang="en-GB" sz="1400" kern="100">
                            <a:effectLst/>
                            <a:latin typeface="+mn-lt"/>
                            <a:ea typeface="Calibri" panose="020F0502020204030204" pitchFamily="34" charset="0"/>
                            <a:cs typeface="Times New Roman" panose="02020603050405020304" pitchFamily="18" charset="0"/>
                          </a:endParaRPr>
                        </a:p>
                      </a:txBody>
                      <a:tcPr marL="52598" marR="52598" marT="0" marB="0" anchor="ctr"/>
                    </a:tc>
                    <a:tc>
                      <a:txBody>
                        <a:bodyPr/>
                        <a:lstStyle/>
                        <a:p>
                          <a:pPr algn="ctr">
                            <a:lnSpc>
                              <a:spcPct val="107000"/>
                            </a:lnSpc>
                            <a:spcAft>
                              <a:spcPts val="800"/>
                            </a:spcAft>
                            <a:buNone/>
                            <a:tabLst>
                              <a:tab pos="810895" algn="l"/>
                            </a:tabLst>
                          </a:pPr>
                          <a14:m>
                            <m:oMathPara xmlns:m="http://schemas.openxmlformats.org/officeDocument/2006/math">
                              <m:oMathParaPr>
                                <m:jc m:val="centerGroup"/>
                              </m:oMathParaPr>
                              <m:oMath xmlns:m="http://schemas.openxmlformats.org/officeDocument/2006/math">
                                <m:r>
                                  <a:rPr lang="en-GB" sz="1800" kern="100">
                                    <a:effectLst/>
                                    <a:latin typeface="Cambria Math" panose="02040503050406030204" pitchFamily="18" charset="0"/>
                                  </a:rPr>
                                  <m:t>𝑝𝑟𝑜𝑑</m:t>
                                </m:r>
                              </m:oMath>
                            </m:oMathPara>
                          </a14:m>
                          <a:endParaRPr lang="en-GB" sz="1400" kern="100">
                            <a:effectLst/>
                            <a:latin typeface="+mn-lt"/>
                            <a:ea typeface="Calibri" panose="020F0502020204030204" pitchFamily="34" charset="0"/>
                            <a:cs typeface="Times New Roman" panose="02020603050405020304" pitchFamily="18" charset="0"/>
                          </a:endParaRPr>
                        </a:p>
                      </a:txBody>
                      <a:tcPr marL="52598" marR="52598" marT="0" marB="0" anchor="ctr"/>
                    </a:tc>
                    <a:tc>
                      <a:txBody>
                        <a:bodyPr/>
                        <a:lstStyle/>
                        <a:p>
                          <a:pPr algn="ctr">
                            <a:lnSpc>
                              <a:spcPct val="107000"/>
                            </a:lnSpc>
                            <a:spcAft>
                              <a:spcPts val="800"/>
                            </a:spcAft>
                            <a:buNone/>
                          </a:pPr>
                          <a14:m>
                            <m:oMathPara xmlns:m="http://schemas.openxmlformats.org/officeDocument/2006/math">
                              <m:oMathParaPr>
                                <m:jc m:val="centerGroup"/>
                              </m:oMathParaPr>
                              <m:oMath xmlns:m="http://schemas.openxmlformats.org/officeDocument/2006/math">
                                <m:r>
                                  <a:rPr lang="en-GB" sz="1800" kern="100">
                                    <a:effectLst/>
                                    <a:latin typeface="Cambria Math" panose="02040503050406030204" pitchFamily="18" charset="0"/>
                                  </a:rPr>
                                  <m:t>𝑢𝑛𝑒𝑚𝑝</m:t>
                                </m:r>
                              </m:oMath>
                            </m:oMathPara>
                          </a14:m>
                          <a:endParaRPr lang="en-GB" sz="1400" kern="100">
                            <a:effectLst/>
                            <a:latin typeface="+mn-lt"/>
                            <a:ea typeface="Calibri" panose="020F0502020204030204" pitchFamily="34" charset="0"/>
                            <a:cs typeface="Times New Roman" panose="02020603050405020304" pitchFamily="18" charset="0"/>
                          </a:endParaRPr>
                        </a:p>
                      </a:txBody>
                      <a:tcPr marL="52598" marR="52598" marT="0" marB="0" anchor="ctr"/>
                    </a:tc>
                    <a:tc>
                      <a:txBody>
                        <a:bodyPr/>
                        <a:lstStyle/>
                        <a:p>
                          <a:pPr algn="ctr">
                            <a:lnSpc>
                              <a:spcPct val="107000"/>
                            </a:lnSpc>
                            <a:spcAft>
                              <a:spcPts val="800"/>
                            </a:spcAft>
                            <a:buNone/>
                          </a:pPr>
                          <a14:m>
                            <m:oMathPara xmlns:m="http://schemas.openxmlformats.org/officeDocument/2006/math">
                              <m:oMathParaPr>
                                <m:jc m:val="centerGroup"/>
                              </m:oMathParaPr>
                              <m:oMath xmlns:m="http://schemas.openxmlformats.org/officeDocument/2006/math">
                                <m:r>
                                  <a:rPr lang="en-GB" sz="1400" b="1" i="1" kern="100" smtClean="0">
                                    <a:effectLst/>
                                    <a:latin typeface="Cambria Math" panose="02040503050406030204" pitchFamily="18" charset="0"/>
                                    <a:ea typeface="Calibri" panose="020F0502020204030204" pitchFamily="34" charset="0"/>
                                    <a:cs typeface="Times New Roman" panose="02020603050405020304" pitchFamily="18" charset="0"/>
                                  </a:rPr>
                                  <m:t>𝒊𝒏𝒇</m:t>
                                </m:r>
                              </m:oMath>
                            </m:oMathPara>
                          </a14:m>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nchor="ctr"/>
                    </a:tc>
                    <a:tc>
                      <a:txBody>
                        <a:bodyPr/>
                        <a:lstStyle/>
                        <a:p>
                          <a:pPr algn="ctr">
                            <a:lnSpc>
                              <a:spcPct val="107000"/>
                            </a:lnSpc>
                            <a:spcAft>
                              <a:spcPts val="800"/>
                            </a:spcAft>
                            <a:buNone/>
                          </a:pPr>
                          <a:r>
                            <a:rPr lang="en-GB" sz="1400" kern="100">
                              <a:effectLst/>
                              <a:latin typeface="+mn-lt"/>
                            </a:rPr>
                            <a:t>Extra variables</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nchor="ctr"/>
                    </a:tc>
                    <a:extLst>
                      <a:ext uri="{0D108BD9-81ED-4DB2-BD59-A6C34878D82A}">
                        <a16:rowId xmlns:a16="http://schemas.microsoft.com/office/drawing/2014/main" val="3638153005"/>
                      </a:ext>
                    </a:extLst>
                  </a:tr>
                  <a:tr h="559388">
                    <a:tc>
                      <a:txBody>
                        <a:bodyPr/>
                        <a:lstStyle/>
                        <a:p>
                          <a:pPr algn="r">
                            <a:lnSpc>
                              <a:spcPct val="107000"/>
                            </a:lnSpc>
                            <a:spcAft>
                              <a:spcPts val="800"/>
                            </a:spcAft>
                            <a:buNone/>
                          </a:pPr>
                          <a:r>
                            <a:rPr lang="en-GB" sz="1800" kern="100" dirty="0">
                              <a:effectLst/>
                              <a:latin typeface="+mn-lt"/>
                            </a:rPr>
                            <a:t>Baseline</a:t>
                          </a:r>
                          <a:endParaRPr lang="en-GB" sz="18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Hourly Gross Earnings across the income distribution, 1997-2019.</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Net Domestic Product per hour</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25-49yr old unemployment rate</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ea typeface="Calibri" panose="020F0502020204030204" pitchFamily="34" charset="0"/>
                              <a:cs typeface="Times New Roman" panose="02020603050405020304" pitchFamily="18" charset="0"/>
                            </a:rPr>
                            <a:t>CPI inflation: all items</a:t>
                          </a:r>
                        </a:p>
                      </a:txBody>
                      <a:tcPr marL="52598" marR="52598" marT="0" marB="0"/>
                    </a:tc>
                    <a:tc>
                      <a:txBody>
                        <a:bodyPr/>
                        <a:lstStyle/>
                        <a:p>
                          <a:pPr>
                            <a:lnSpc>
                              <a:spcPct val="107000"/>
                            </a:lnSpc>
                            <a:spcAft>
                              <a:spcPts val="800"/>
                            </a:spcAft>
                            <a:buNone/>
                          </a:pPr>
                          <a:r>
                            <a:rPr lang="en-GB" sz="1400" kern="100" dirty="0">
                              <a:effectLst/>
                              <a:latin typeface="+mn-lt"/>
                            </a:rPr>
                            <a:t>N/A</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extLst>
                      <a:ext uri="{0D108BD9-81ED-4DB2-BD59-A6C34878D82A}">
                        <a16:rowId xmlns:a16="http://schemas.microsoft.com/office/drawing/2014/main" val="2057487164"/>
                      </a:ext>
                    </a:extLst>
                  </a:tr>
                  <a:tr h="454729">
                    <a:tc>
                      <a:txBody>
                        <a:bodyPr/>
                        <a:lstStyle/>
                        <a:p>
                          <a:pPr algn="r">
                            <a:lnSpc>
                              <a:spcPct val="107000"/>
                            </a:lnSpc>
                            <a:spcAft>
                              <a:spcPts val="800"/>
                            </a:spcAft>
                            <a:buNone/>
                          </a:pPr>
                          <a:r>
                            <a:rPr lang="en-GB" sz="1800" kern="100">
                              <a:effectLst/>
                              <a:latin typeface="+mn-lt"/>
                            </a:rPr>
                            <a:t>A1</a:t>
                          </a:r>
                          <a:endParaRPr lang="en-GB" sz="18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Average Hourly Gross Earnings, 1997-2019</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As above</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As above</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GB" sz="1400" kern="100" dirty="0">
                              <a:effectLst/>
                              <a:latin typeface="+mn-lt"/>
                            </a:rPr>
                            <a:t>As above</a:t>
                          </a:r>
                          <a:endParaRPr lang="en-GB" sz="1400" kern="100" dirty="0">
                            <a:effectLst/>
                            <a:latin typeface="+mn-lt"/>
                            <a:ea typeface="Calibri" panose="020F0502020204030204" pitchFamily="34" charset="0"/>
                            <a:cs typeface="Times New Roman" panose="02020603050405020304" pitchFamily="18" charset="0"/>
                          </a:endParaRPr>
                        </a:p>
                        <a:p>
                          <a:pPr>
                            <a:lnSpc>
                              <a:spcPct val="107000"/>
                            </a:lnSpc>
                            <a:spcAft>
                              <a:spcPts val="800"/>
                            </a:spcAft>
                            <a:buNone/>
                          </a:pP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N/A</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extLst>
                      <a:ext uri="{0D108BD9-81ED-4DB2-BD59-A6C34878D82A}">
                        <a16:rowId xmlns:a16="http://schemas.microsoft.com/office/drawing/2014/main" val="3821266127"/>
                      </a:ext>
                    </a:extLst>
                  </a:tr>
                  <a:tr h="489202">
                    <a:tc>
                      <a:txBody>
                        <a:bodyPr/>
                        <a:lstStyle/>
                        <a:p>
                          <a:pPr algn="r">
                            <a:lnSpc>
                              <a:spcPct val="107000"/>
                            </a:lnSpc>
                            <a:spcAft>
                              <a:spcPts val="800"/>
                            </a:spcAft>
                            <a:buNone/>
                          </a:pPr>
                          <a:r>
                            <a:rPr lang="en-GB" sz="1800" kern="100" dirty="0">
                              <a:effectLst/>
                              <a:latin typeface="+mn-lt"/>
                            </a:rPr>
                            <a:t>A2</a:t>
                          </a:r>
                          <a:endParaRPr lang="en-GB" sz="18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Average Hourly Total Labour Compensation, 1997-2019</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As above</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As above</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GB" sz="1400" kern="100" dirty="0">
                              <a:effectLst/>
                              <a:latin typeface="+mn-lt"/>
                            </a:rPr>
                            <a:t>As above</a:t>
                          </a:r>
                          <a:endParaRPr lang="en-GB" sz="1400" kern="100" dirty="0">
                            <a:effectLst/>
                            <a:latin typeface="+mn-lt"/>
                            <a:ea typeface="Calibri" panose="020F0502020204030204" pitchFamily="34" charset="0"/>
                            <a:cs typeface="Times New Roman" panose="02020603050405020304" pitchFamily="18" charset="0"/>
                          </a:endParaRPr>
                        </a:p>
                        <a:p>
                          <a:pPr>
                            <a:lnSpc>
                              <a:spcPct val="107000"/>
                            </a:lnSpc>
                            <a:spcAft>
                              <a:spcPts val="800"/>
                            </a:spcAft>
                            <a:buNone/>
                          </a:pP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N/A</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extLst>
                      <a:ext uri="{0D108BD9-81ED-4DB2-BD59-A6C34878D82A}">
                        <a16:rowId xmlns:a16="http://schemas.microsoft.com/office/drawing/2014/main" val="1360033388"/>
                      </a:ext>
                    </a:extLst>
                  </a:tr>
                  <a:tr h="559388">
                    <a:tc>
                      <a:txBody>
                        <a:bodyPr/>
                        <a:lstStyle/>
                        <a:p>
                          <a:pPr algn="r">
                            <a:lnSpc>
                              <a:spcPct val="107000"/>
                            </a:lnSpc>
                            <a:spcAft>
                              <a:spcPts val="800"/>
                            </a:spcAft>
                            <a:buNone/>
                          </a:pPr>
                          <a:r>
                            <a:rPr lang="en-GB" sz="1800" kern="100" dirty="0">
                              <a:effectLst/>
                              <a:latin typeface="+mn-lt"/>
                              <a:ea typeface="Calibri" panose="020F0502020204030204" pitchFamily="34" charset="0"/>
                              <a:cs typeface="Times New Roman" panose="02020603050405020304" pitchFamily="18" charset="0"/>
                            </a:rPr>
                            <a:t>R1</a:t>
                          </a:r>
                        </a:p>
                      </a:txBody>
                      <a:tcPr marL="52598" marR="52598" marT="0" marB="0"/>
                    </a:tc>
                    <a:tc>
                      <a:txBody>
                        <a:bodyPr/>
                        <a:lstStyle/>
                        <a:p>
                          <a:pPr>
                            <a:lnSpc>
                              <a:spcPct val="107000"/>
                            </a:lnSpc>
                            <a:spcAft>
                              <a:spcPts val="800"/>
                            </a:spcAft>
                            <a:buNone/>
                          </a:pPr>
                          <a:r>
                            <a:rPr kumimoji="0" lang="en-GB" sz="1400" b="0" i="0" u="none" strike="noStrike" kern="1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Weekly Gross Earnings across the income distribution, 1989-2019</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kumimoji="0" lang="en-GB" sz="1400" b="0" i="0" u="none" strike="noStrike" kern="100" cap="none" spc="0" normalizeH="0" baseline="0" noProof="0">
                              <a:ln>
                                <a:noFill/>
                              </a:ln>
                              <a:solidFill>
                                <a:prstClr val="black"/>
                              </a:solidFill>
                              <a:effectLst/>
                              <a:uLnTx/>
                              <a:uFillTx/>
                              <a:latin typeface="+mn-lt"/>
                              <a:ea typeface="Calibri" panose="020F0502020204030204" pitchFamily="34" charset="0"/>
                              <a:cs typeface="Times New Roman" panose="02020603050405020304" pitchFamily="18" charset="0"/>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kumimoji="0" lang="en-GB" sz="1400" b="0" i="0" u="none" strike="noStrike" kern="100" cap="none" spc="0" normalizeH="0" baseline="0" noProof="0">
                              <a:ln>
                                <a:noFill/>
                              </a:ln>
                              <a:solidFill>
                                <a:prstClr val="black"/>
                              </a:solidFill>
                              <a:effectLst/>
                              <a:uLnTx/>
                              <a:uFillTx/>
                              <a:latin typeface="+mn-lt"/>
                              <a:ea typeface="Calibri" panose="020F0502020204030204" pitchFamily="34" charset="0"/>
                              <a:cs typeface="Times New Roman" panose="02020603050405020304" pitchFamily="18" charset="0"/>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kumimoji="0" lang="en-GB" sz="1400" b="0" i="0" u="none" strike="noStrike" kern="100" cap="none" spc="0" normalizeH="0" baseline="0" noProof="0">
                              <a:ln>
                                <a:noFill/>
                              </a:ln>
                              <a:solidFill>
                                <a:prstClr val="black"/>
                              </a:solidFill>
                              <a:effectLst/>
                              <a:uLnTx/>
                              <a:uFillTx/>
                              <a:latin typeface="+mn-lt"/>
                              <a:ea typeface="Calibri" panose="020F0502020204030204" pitchFamily="34" charset="0"/>
                              <a:cs typeface="Times New Roman" panose="02020603050405020304" pitchFamily="18" charset="0"/>
                            </a:rPr>
                            <a:t>-</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ea typeface="Calibri" panose="020F0502020204030204" pitchFamily="34" charset="0"/>
                              <a:cs typeface="Times New Roman" panose="02020603050405020304" pitchFamily="18" charset="0"/>
                            </a:rPr>
                            <a:t>Control: </a:t>
                          </a:r>
                          <a:r>
                            <a:rPr lang="en-GB" sz="1400" i="1" kern="100" dirty="0">
                              <a:effectLst/>
                              <a:latin typeface="+mn-lt"/>
                              <a:ea typeface="Calibri" panose="020F0502020204030204" pitchFamily="34" charset="0"/>
                              <a:cs typeface="Times New Roman" panose="02020603050405020304" pitchFamily="18" charset="0"/>
                            </a:rPr>
                            <a:t>Hours Worked</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extLst>
                      <a:ext uri="{0D108BD9-81ED-4DB2-BD59-A6C34878D82A}">
                        <a16:rowId xmlns:a16="http://schemas.microsoft.com/office/drawing/2014/main" val="2868166772"/>
                      </a:ext>
                    </a:extLst>
                  </a:tr>
                  <a:tr h="370792">
                    <a:tc>
                      <a:txBody>
                        <a:bodyPr/>
                        <a:lstStyle/>
                        <a:p>
                          <a:pPr algn="r">
                            <a:lnSpc>
                              <a:spcPct val="107000"/>
                            </a:lnSpc>
                            <a:spcAft>
                              <a:spcPts val="800"/>
                            </a:spcAft>
                            <a:buNone/>
                          </a:pPr>
                          <a:r>
                            <a:rPr lang="en-GB" sz="1800" kern="100" dirty="0">
                              <a:effectLst/>
                              <a:latin typeface="+mn-lt"/>
                            </a:rPr>
                            <a:t>R2</a:t>
                          </a:r>
                          <a:endParaRPr lang="en-GB" sz="18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Net Value Added per hour</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kumimoji="0" lang="en-GB" sz="1400" b="0" i="0" u="none" strike="noStrike" kern="100" cap="none" spc="0" normalizeH="0" baseline="0" noProof="0">
                              <a:ln>
                                <a:noFill/>
                              </a:ln>
                              <a:solidFill>
                                <a:prstClr val="black"/>
                              </a:solidFill>
                              <a:effectLst/>
                              <a:uLnTx/>
                              <a:uFillTx/>
                              <a:latin typeface="+mn-lt"/>
                              <a:ea typeface="Calibri" panose="020F0502020204030204" pitchFamily="34" charset="0"/>
                              <a:cs typeface="Times New Roman" panose="02020603050405020304" pitchFamily="18" charset="0"/>
                            </a:rPr>
                            <a:t>-</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extLst>
                      <a:ext uri="{0D108BD9-81ED-4DB2-BD59-A6C34878D82A}">
                        <a16:rowId xmlns:a16="http://schemas.microsoft.com/office/drawing/2014/main" val="1631714362"/>
                      </a:ext>
                    </a:extLst>
                  </a:tr>
                  <a:tr h="390385">
                    <a:tc>
                      <a:txBody>
                        <a:bodyPr/>
                        <a:lstStyle/>
                        <a:p>
                          <a:pPr algn="r">
                            <a:lnSpc>
                              <a:spcPct val="107000"/>
                            </a:lnSpc>
                            <a:spcAft>
                              <a:spcPts val="800"/>
                            </a:spcAft>
                            <a:buNone/>
                          </a:pPr>
                          <a:r>
                            <a:rPr lang="en-GB" sz="1800" kern="100" dirty="0">
                              <a:effectLst/>
                              <a:latin typeface="+mn-lt"/>
                            </a:rPr>
                            <a:t>R3</a:t>
                          </a:r>
                          <a:endParaRPr lang="en-GB" sz="18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Gross Domestic Product per hour</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kumimoji="0" lang="en-GB" sz="1400" b="0" i="0" u="none" strike="noStrike" kern="100" cap="none" spc="0" normalizeH="0" baseline="0" noProof="0">
                              <a:ln>
                                <a:noFill/>
                              </a:ln>
                              <a:solidFill>
                                <a:prstClr val="black"/>
                              </a:solidFill>
                              <a:effectLst/>
                              <a:uLnTx/>
                              <a:uFillTx/>
                              <a:latin typeface="+mn-lt"/>
                              <a:ea typeface="Calibri" panose="020F0502020204030204" pitchFamily="34" charset="0"/>
                              <a:cs typeface="Times New Roman" panose="02020603050405020304" pitchFamily="18" charset="0"/>
                            </a:rPr>
                            <a:t>-</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extLst>
                      <a:ext uri="{0D108BD9-81ED-4DB2-BD59-A6C34878D82A}">
                        <a16:rowId xmlns:a16="http://schemas.microsoft.com/office/drawing/2014/main" val="3177456733"/>
                      </a:ext>
                    </a:extLst>
                  </a:tr>
                  <a:tr h="370792">
                    <a:tc>
                      <a:txBody>
                        <a:bodyPr/>
                        <a:lstStyle/>
                        <a:p>
                          <a:pPr algn="r">
                            <a:lnSpc>
                              <a:spcPct val="107000"/>
                            </a:lnSpc>
                            <a:spcAft>
                              <a:spcPts val="800"/>
                            </a:spcAft>
                            <a:buNone/>
                          </a:pPr>
                          <a:r>
                            <a:rPr lang="en-GB" sz="1800" kern="100" dirty="0">
                              <a:effectLst/>
                              <a:latin typeface="+mn-lt"/>
                            </a:rPr>
                            <a:t>R4</a:t>
                          </a:r>
                          <a:endParaRPr lang="en-GB" sz="18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Gross Value Added per hour</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kumimoji="0" lang="en-GB" sz="1400" b="0" i="0" u="none" strike="noStrike" kern="100" cap="none" spc="0" normalizeH="0" baseline="0" noProof="0">
                              <a:ln>
                                <a:noFill/>
                              </a:ln>
                              <a:solidFill>
                                <a:prstClr val="black"/>
                              </a:solidFill>
                              <a:effectLst/>
                              <a:uLnTx/>
                              <a:uFillTx/>
                              <a:latin typeface="+mn-lt"/>
                              <a:ea typeface="Calibri" panose="020F0502020204030204" pitchFamily="34" charset="0"/>
                              <a:cs typeface="Times New Roman" panose="02020603050405020304" pitchFamily="18" charset="0"/>
                            </a:rPr>
                            <a:t>-</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extLst>
                      <a:ext uri="{0D108BD9-81ED-4DB2-BD59-A6C34878D82A}">
                        <a16:rowId xmlns:a16="http://schemas.microsoft.com/office/drawing/2014/main" val="4003893881"/>
                      </a:ext>
                    </a:extLst>
                  </a:tr>
                  <a:tr h="370792">
                    <a:tc>
                      <a:txBody>
                        <a:bodyPr/>
                        <a:lstStyle/>
                        <a:p>
                          <a:pPr algn="r">
                            <a:lnSpc>
                              <a:spcPct val="107000"/>
                            </a:lnSpc>
                            <a:spcAft>
                              <a:spcPts val="800"/>
                            </a:spcAft>
                            <a:buNone/>
                          </a:pPr>
                          <a:r>
                            <a:rPr lang="en-GB" sz="1800" kern="100" dirty="0">
                              <a:effectLst/>
                              <a:latin typeface="+mn-lt"/>
                            </a:rPr>
                            <a:t>R5</a:t>
                          </a:r>
                          <a:endParaRPr lang="en-GB" sz="18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ea typeface="Calibri" panose="020F0502020204030204" pitchFamily="34" charset="0"/>
                              <a:cs typeface="Times New Roman" panose="02020603050405020304" pitchFamily="18" charset="0"/>
                            </a:rPr>
                            <a:t>General unemployment rate</a:t>
                          </a:r>
                        </a:p>
                      </a:txBody>
                      <a:tcPr marL="52598" marR="52598" marT="0" marB="0"/>
                    </a:tc>
                    <a:tc>
                      <a:txBody>
                        <a:bodyPr/>
                        <a:lstStyle/>
                        <a:p>
                          <a:pPr>
                            <a:lnSpc>
                              <a:spcPct val="107000"/>
                            </a:lnSpc>
                            <a:spcAft>
                              <a:spcPts val="800"/>
                            </a:spcAft>
                            <a:buNone/>
                          </a:pPr>
                          <a:r>
                            <a:rPr kumimoji="0" lang="en-GB" sz="1400" b="0" i="0" u="none" strike="noStrike" kern="1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extLst>
                      <a:ext uri="{0D108BD9-81ED-4DB2-BD59-A6C34878D82A}">
                        <a16:rowId xmlns:a16="http://schemas.microsoft.com/office/drawing/2014/main" val="1589298928"/>
                      </a:ext>
                    </a:extLst>
                  </a:tr>
                  <a:tr h="399428">
                    <a:tc>
                      <a:txBody>
                        <a:bodyPr/>
                        <a:lstStyle/>
                        <a:p>
                          <a:pPr algn="r">
                            <a:lnSpc>
                              <a:spcPct val="107000"/>
                            </a:lnSpc>
                            <a:spcAft>
                              <a:spcPts val="800"/>
                            </a:spcAft>
                            <a:buNone/>
                          </a:pPr>
                          <a:r>
                            <a:rPr lang="en-GB" sz="1800" kern="100" dirty="0">
                              <a:effectLst/>
                              <a:latin typeface="+mn-lt"/>
                              <a:ea typeface="Calibri" panose="020F0502020204030204" pitchFamily="34" charset="0"/>
                              <a:cs typeface="Times New Roman" panose="02020603050405020304" pitchFamily="18" charset="0"/>
                            </a:rPr>
                            <a:t>R6</a:t>
                          </a:r>
                        </a:p>
                      </a:txBody>
                      <a:tcPr marL="52598" marR="52598" marT="0" marB="0"/>
                    </a:tc>
                    <a:tc>
                      <a:txBody>
                        <a:bodyPr/>
                        <a:lstStyle/>
                        <a:p>
                          <a:pPr>
                            <a:lnSpc>
                              <a:spcPct val="107000"/>
                            </a:lnSpc>
                            <a:spcAft>
                              <a:spcPts val="800"/>
                            </a:spcAft>
                            <a:buNone/>
                          </a:pPr>
                          <a:r>
                            <a:rPr lang="en-GB" sz="1400" kern="100" dirty="0">
                              <a:effectLst/>
                              <a:latin typeface="+mn-lt"/>
                              <a:ea typeface="Calibri" panose="020F0502020204030204" pitchFamily="34" charset="0"/>
                              <a:cs typeface="Times New Roman" panose="02020603050405020304" pitchFamily="18" charset="0"/>
                            </a:rPr>
                            <a:t>-</a:t>
                          </a:r>
                        </a:p>
                      </a:txBody>
                      <a:tcPr marL="52598" marR="52598" marT="0" marB="0"/>
                    </a:tc>
                    <a:tc>
                      <a:txBody>
                        <a:bodyPr/>
                        <a:lstStyle/>
                        <a:p>
                          <a:pPr>
                            <a:lnSpc>
                              <a:spcPct val="107000"/>
                            </a:lnSpc>
                            <a:spcAft>
                              <a:spcPts val="800"/>
                            </a:spcAft>
                            <a:buNone/>
                          </a:pPr>
                          <a:r>
                            <a:rPr lang="en-GB" sz="1400" kern="100" dirty="0">
                              <a:effectLst/>
                              <a:latin typeface="+mn-lt"/>
                              <a:ea typeface="Calibri" panose="020F0502020204030204" pitchFamily="34" charset="0"/>
                              <a:cs typeface="Times New Roman" panose="02020603050405020304" pitchFamily="18" charset="0"/>
                            </a:rPr>
                            <a:t>-</a:t>
                          </a:r>
                        </a:p>
                      </a:txBody>
                      <a:tcPr marL="52598" marR="52598" marT="0" marB="0"/>
                    </a:tc>
                    <a:tc>
                      <a:txBody>
                        <a:bodyPr/>
                        <a:lstStyle/>
                        <a:p>
                          <a:pPr>
                            <a:lnSpc>
                              <a:spcPct val="107000"/>
                            </a:lnSpc>
                            <a:spcAft>
                              <a:spcPts val="800"/>
                            </a:spcAft>
                            <a:buNone/>
                          </a:pPr>
                          <a:r>
                            <a:rPr lang="en-GB" sz="1400" kern="100" dirty="0">
                              <a:effectLst/>
                              <a:latin typeface="+mn-lt"/>
                              <a:ea typeface="Calibri" panose="020F0502020204030204" pitchFamily="34" charset="0"/>
                              <a:cs typeface="Times New Roman" panose="02020603050405020304" pitchFamily="18" charset="0"/>
                            </a:rPr>
                            <a:t>-</a:t>
                          </a:r>
                        </a:p>
                      </a:txBody>
                      <a:tcPr marL="52598" marR="52598" marT="0" marB="0"/>
                    </a:tc>
                    <a:tc>
                      <a:txBody>
                        <a:bodyPr/>
                        <a:lstStyle/>
                        <a:p>
                          <a:pPr>
                            <a:lnSpc>
                              <a:spcPct val="107000"/>
                            </a:lnSpc>
                            <a:spcAft>
                              <a:spcPts val="800"/>
                            </a:spcAft>
                            <a:buNone/>
                          </a:pPr>
                          <a:r>
                            <a:rPr lang="en-GB" sz="1400" kern="100" dirty="0">
                              <a:effectLst/>
                              <a:latin typeface="+mn-lt"/>
                              <a:ea typeface="Calibri" panose="020F0502020204030204" pitchFamily="34" charset="0"/>
                              <a:cs typeface="Times New Roman" panose="02020603050405020304" pitchFamily="18" charset="0"/>
                            </a:rPr>
                            <a:t>CPIH inflation: all items</a:t>
                          </a:r>
                        </a:p>
                      </a:txBody>
                      <a:tcPr marL="52598" marR="52598" marT="0" marB="0"/>
                    </a:tc>
                    <a:tc>
                      <a:txBody>
                        <a:bodyPr/>
                        <a:lstStyle/>
                        <a:p>
                          <a:pPr>
                            <a:lnSpc>
                              <a:spcPct val="107000"/>
                            </a:lnSpc>
                            <a:spcAft>
                              <a:spcPts val="800"/>
                            </a:spcAft>
                            <a:buNone/>
                          </a:pPr>
                          <a:r>
                            <a:rPr lang="en-GB" sz="1400" kern="100" dirty="0">
                              <a:effectLst/>
                              <a:latin typeface="+mn-lt"/>
                              <a:ea typeface="Calibri" panose="020F0502020204030204" pitchFamily="34" charset="0"/>
                              <a:cs typeface="Times New Roman" panose="02020603050405020304" pitchFamily="18" charset="0"/>
                            </a:rPr>
                            <a:t>-</a:t>
                          </a:r>
                        </a:p>
                      </a:txBody>
                      <a:tcPr marL="52598" marR="52598" marT="0" marB="0"/>
                    </a:tc>
                    <a:extLst>
                      <a:ext uri="{0D108BD9-81ED-4DB2-BD59-A6C34878D82A}">
                        <a16:rowId xmlns:a16="http://schemas.microsoft.com/office/drawing/2014/main" val="2011781022"/>
                      </a:ext>
                    </a:extLst>
                  </a:tr>
                  <a:tr h="559388">
                    <a:tc>
                      <a:txBody>
                        <a:bodyPr/>
                        <a:lstStyle/>
                        <a:p>
                          <a:pPr algn="r">
                            <a:lnSpc>
                              <a:spcPct val="107000"/>
                            </a:lnSpc>
                            <a:spcAft>
                              <a:spcPts val="800"/>
                            </a:spcAft>
                            <a:buNone/>
                          </a:pPr>
                          <a:r>
                            <a:rPr lang="en-GB" sz="1800" kern="100" dirty="0">
                              <a:effectLst/>
                              <a:latin typeface="+mn-lt"/>
                              <a:ea typeface="Calibri" panose="020F0502020204030204" pitchFamily="34" charset="0"/>
                              <a:cs typeface="Times New Roman" panose="02020603050405020304" pitchFamily="18" charset="0"/>
                            </a:rPr>
                            <a:t>R7</a:t>
                          </a:r>
                        </a:p>
                      </a:txBody>
                      <a:tcPr marL="52598" marR="52598" marT="0" marB="0"/>
                    </a:tc>
                    <a:tc>
                      <a:txBody>
                        <a:bodyPr/>
                        <a:lstStyle/>
                        <a:p>
                          <a:pPr>
                            <a:lnSpc>
                              <a:spcPct val="107000"/>
                            </a:lnSpc>
                            <a:spcAft>
                              <a:spcPts val="800"/>
                            </a:spcAft>
                            <a:buNone/>
                          </a:pPr>
                          <a:r>
                            <a:rPr lang="en-GB" sz="1400" kern="100">
                              <a:effectLst/>
                              <a:latin typeface="+mn-lt"/>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Model estimated as ARDL rather than with Moving Averages</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extLst>
                      <a:ext uri="{0D108BD9-81ED-4DB2-BD59-A6C34878D82A}">
                        <a16:rowId xmlns:a16="http://schemas.microsoft.com/office/drawing/2014/main" val="3644654339"/>
                      </a:ext>
                    </a:extLst>
                  </a:tr>
                </a:tbl>
              </a:graphicData>
            </a:graphic>
          </p:graphicFrame>
        </mc:Choice>
        <mc:Fallback>
          <p:graphicFrame>
            <p:nvGraphicFramePr>
              <p:cNvPr id="5" name="Content Placeholder 4">
                <a:extLst>
                  <a:ext uri="{FF2B5EF4-FFF2-40B4-BE49-F238E27FC236}">
                    <a16:creationId xmlns:a16="http://schemas.microsoft.com/office/drawing/2014/main" id="{9AAFAF8C-35FB-F3D7-658E-A53059CBE6D9}"/>
                  </a:ext>
                </a:extLst>
              </p:cNvPr>
              <p:cNvGraphicFramePr>
                <a:graphicFrameLocks noGrp="1"/>
              </p:cNvGraphicFramePr>
              <p:nvPr>
                <p:ph idx="1"/>
                <p:extLst>
                  <p:ext uri="{D42A27DB-BD31-4B8C-83A1-F6EECF244321}">
                    <p14:modId xmlns:p14="http://schemas.microsoft.com/office/powerpoint/2010/main" val="1890381273"/>
                  </p:ext>
                </p:extLst>
              </p:nvPr>
            </p:nvGraphicFramePr>
            <p:xfrm>
              <a:off x="400050" y="268128"/>
              <a:ext cx="11391899" cy="5771326"/>
            </p:xfrm>
            <a:graphic>
              <a:graphicData uri="http://schemas.openxmlformats.org/drawingml/2006/table">
                <a:tbl>
                  <a:tblPr firstRow="1" firstCol="1" bandRow="1">
                    <a:tableStyleId>{5C22544A-7EE6-4342-B048-85BDC9FD1C3A}</a:tableStyleId>
                  </a:tblPr>
                  <a:tblGrid>
                    <a:gridCol w="1316392">
                      <a:extLst>
                        <a:ext uri="{9D8B030D-6E8A-4147-A177-3AD203B41FA5}">
                          <a16:colId xmlns:a16="http://schemas.microsoft.com/office/drawing/2014/main" val="2809506764"/>
                        </a:ext>
                      </a:extLst>
                    </a:gridCol>
                    <a:gridCol w="2545699">
                      <a:extLst>
                        <a:ext uri="{9D8B030D-6E8A-4147-A177-3AD203B41FA5}">
                          <a16:colId xmlns:a16="http://schemas.microsoft.com/office/drawing/2014/main" val="3286512587"/>
                        </a:ext>
                      </a:extLst>
                    </a:gridCol>
                    <a:gridCol w="1840170">
                      <a:extLst>
                        <a:ext uri="{9D8B030D-6E8A-4147-A177-3AD203B41FA5}">
                          <a16:colId xmlns:a16="http://schemas.microsoft.com/office/drawing/2014/main" val="3582756666"/>
                        </a:ext>
                      </a:extLst>
                    </a:gridCol>
                    <a:gridCol w="1812408">
                      <a:extLst>
                        <a:ext uri="{9D8B030D-6E8A-4147-A177-3AD203B41FA5}">
                          <a16:colId xmlns:a16="http://schemas.microsoft.com/office/drawing/2014/main" val="3495669765"/>
                        </a:ext>
                      </a:extLst>
                    </a:gridCol>
                    <a:gridCol w="1610464">
                      <a:extLst>
                        <a:ext uri="{9D8B030D-6E8A-4147-A177-3AD203B41FA5}">
                          <a16:colId xmlns:a16="http://schemas.microsoft.com/office/drawing/2014/main" val="2535650693"/>
                        </a:ext>
                      </a:extLst>
                    </a:gridCol>
                    <a:gridCol w="2266766">
                      <a:extLst>
                        <a:ext uri="{9D8B030D-6E8A-4147-A177-3AD203B41FA5}">
                          <a16:colId xmlns:a16="http://schemas.microsoft.com/office/drawing/2014/main" val="3462162877"/>
                        </a:ext>
                      </a:extLst>
                    </a:gridCol>
                  </a:tblGrid>
                  <a:tr h="395097">
                    <a:tc>
                      <a:txBody>
                        <a:bodyPr/>
                        <a:lstStyle/>
                        <a:p>
                          <a:pPr algn="r">
                            <a:lnSpc>
                              <a:spcPct val="107000"/>
                            </a:lnSpc>
                            <a:spcAft>
                              <a:spcPts val="800"/>
                            </a:spcAft>
                            <a:buNone/>
                          </a:pPr>
                          <a:r>
                            <a:rPr lang="en-GB" sz="1400" kern="100" dirty="0">
                              <a:effectLst/>
                              <a:latin typeface="+mn-lt"/>
                            </a:rPr>
                            <a:t>Specification</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endParaRPr lang="en-US"/>
                        </a:p>
                      </a:txBody>
                      <a:tcPr marL="52598" marR="52598" marT="0" marB="0" anchor="ctr">
                        <a:blipFill>
                          <a:blip r:embed="rId2"/>
                          <a:stretch>
                            <a:fillRect l="-51914" t="-10769" r="-296651" b="-1386154"/>
                          </a:stretch>
                        </a:blipFill>
                      </a:tcPr>
                    </a:tc>
                    <a:tc>
                      <a:txBody>
                        <a:bodyPr/>
                        <a:lstStyle/>
                        <a:p>
                          <a:endParaRPr lang="en-US"/>
                        </a:p>
                      </a:txBody>
                      <a:tcPr marL="52598" marR="52598" marT="0" marB="0" anchor="ctr">
                        <a:blipFill>
                          <a:blip r:embed="rId2"/>
                          <a:stretch>
                            <a:fillRect l="-210265" t="-10769" r="-310596" b="-1386154"/>
                          </a:stretch>
                        </a:blipFill>
                      </a:tcPr>
                    </a:tc>
                    <a:tc>
                      <a:txBody>
                        <a:bodyPr/>
                        <a:lstStyle/>
                        <a:p>
                          <a:endParaRPr lang="en-US"/>
                        </a:p>
                      </a:txBody>
                      <a:tcPr marL="52598" marR="52598" marT="0" marB="0" anchor="ctr">
                        <a:blipFill>
                          <a:blip r:embed="rId2"/>
                          <a:stretch>
                            <a:fillRect l="-314430" t="-10769" r="-214765" b="-1386154"/>
                          </a:stretch>
                        </a:blipFill>
                      </a:tcPr>
                    </a:tc>
                    <a:tc>
                      <a:txBody>
                        <a:bodyPr/>
                        <a:lstStyle/>
                        <a:p>
                          <a:endParaRPr lang="en-US"/>
                        </a:p>
                      </a:txBody>
                      <a:tcPr marL="52598" marR="52598" marT="0" marB="0" anchor="ctr">
                        <a:blipFill>
                          <a:blip r:embed="rId2"/>
                          <a:stretch>
                            <a:fillRect l="-467803" t="-10769" r="-142424" b="-1386154"/>
                          </a:stretch>
                        </a:blipFill>
                      </a:tcPr>
                    </a:tc>
                    <a:tc>
                      <a:txBody>
                        <a:bodyPr/>
                        <a:lstStyle/>
                        <a:p>
                          <a:pPr algn="ctr">
                            <a:lnSpc>
                              <a:spcPct val="107000"/>
                            </a:lnSpc>
                            <a:spcAft>
                              <a:spcPts val="800"/>
                            </a:spcAft>
                            <a:buNone/>
                          </a:pPr>
                          <a:r>
                            <a:rPr lang="en-GB" sz="1400" kern="100">
                              <a:effectLst/>
                              <a:latin typeface="+mn-lt"/>
                            </a:rPr>
                            <a:t>Extra variables</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nchor="ctr"/>
                    </a:tc>
                    <a:extLst>
                      <a:ext uri="{0D108BD9-81ED-4DB2-BD59-A6C34878D82A}">
                        <a16:rowId xmlns:a16="http://schemas.microsoft.com/office/drawing/2014/main" val="3638153005"/>
                      </a:ext>
                    </a:extLst>
                  </a:tr>
                  <a:tr h="677101">
                    <a:tc>
                      <a:txBody>
                        <a:bodyPr/>
                        <a:lstStyle/>
                        <a:p>
                          <a:pPr algn="r">
                            <a:lnSpc>
                              <a:spcPct val="107000"/>
                            </a:lnSpc>
                            <a:spcAft>
                              <a:spcPts val="800"/>
                            </a:spcAft>
                            <a:buNone/>
                          </a:pPr>
                          <a:r>
                            <a:rPr lang="en-GB" sz="1800" kern="100" dirty="0">
                              <a:effectLst/>
                              <a:latin typeface="+mn-lt"/>
                            </a:rPr>
                            <a:t>Baseline</a:t>
                          </a:r>
                          <a:endParaRPr lang="en-GB" sz="18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Hourly Gross Earnings across the income distribution, 1997-2019.</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Net Domestic Product per hour</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25-49yr old unemployment rate</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ea typeface="Calibri" panose="020F0502020204030204" pitchFamily="34" charset="0"/>
                              <a:cs typeface="Times New Roman" panose="02020603050405020304" pitchFamily="18" charset="0"/>
                            </a:rPr>
                            <a:t>CPI inflation: all items</a:t>
                          </a:r>
                        </a:p>
                      </a:txBody>
                      <a:tcPr marL="52598" marR="52598" marT="0" marB="0"/>
                    </a:tc>
                    <a:tc>
                      <a:txBody>
                        <a:bodyPr/>
                        <a:lstStyle/>
                        <a:p>
                          <a:pPr>
                            <a:lnSpc>
                              <a:spcPct val="107000"/>
                            </a:lnSpc>
                            <a:spcAft>
                              <a:spcPts val="800"/>
                            </a:spcAft>
                            <a:buNone/>
                          </a:pPr>
                          <a:r>
                            <a:rPr lang="en-GB" sz="1400" kern="100" dirty="0">
                              <a:effectLst/>
                              <a:latin typeface="+mn-lt"/>
                            </a:rPr>
                            <a:t>N/A</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extLst>
                      <a:ext uri="{0D108BD9-81ED-4DB2-BD59-A6C34878D82A}">
                        <a16:rowId xmlns:a16="http://schemas.microsoft.com/office/drawing/2014/main" val="2057487164"/>
                      </a:ext>
                    </a:extLst>
                  </a:tr>
                  <a:tr h="550418">
                    <a:tc>
                      <a:txBody>
                        <a:bodyPr/>
                        <a:lstStyle/>
                        <a:p>
                          <a:pPr algn="r">
                            <a:lnSpc>
                              <a:spcPct val="107000"/>
                            </a:lnSpc>
                            <a:spcAft>
                              <a:spcPts val="800"/>
                            </a:spcAft>
                            <a:buNone/>
                          </a:pPr>
                          <a:r>
                            <a:rPr lang="en-GB" sz="1800" kern="100">
                              <a:effectLst/>
                              <a:latin typeface="+mn-lt"/>
                            </a:rPr>
                            <a:t>A1</a:t>
                          </a:r>
                          <a:endParaRPr lang="en-GB" sz="18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Average Hourly Gross Earnings, 1997-2019</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As above</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As above</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GB" sz="1400" kern="100" dirty="0">
                              <a:effectLst/>
                              <a:latin typeface="+mn-lt"/>
                            </a:rPr>
                            <a:t>As above</a:t>
                          </a:r>
                          <a:endParaRPr lang="en-GB" sz="1400" kern="100" dirty="0">
                            <a:effectLst/>
                            <a:latin typeface="+mn-lt"/>
                            <a:ea typeface="Calibri" panose="020F0502020204030204" pitchFamily="34" charset="0"/>
                            <a:cs typeface="Times New Roman" panose="02020603050405020304" pitchFamily="18" charset="0"/>
                          </a:endParaRPr>
                        </a:p>
                        <a:p>
                          <a:pPr>
                            <a:lnSpc>
                              <a:spcPct val="107000"/>
                            </a:lnSpc>
                            <a:spcAft>
                              <a:spcPts val="800"/>
                            </a:spcAft>
                            <a:buNone/>
                          </a:pP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N/A</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extLst>
                      <a:ext uri="{0D108BD9-81ED-4DB2-BD59-A6C34878D82A}">
                        <a16:rowId xmlns:a16="http://schemas.microsoft.com/office/drawing/2014/main" val="3821266127"/>
                      </a:ext>
                    </a:extLst>
                  </a:tr>
                  <a:tr h="550418">
                    <a:tc>
                      <a:txBody>
                        <a:bodyPr/>
                        <a:lstStyle/>
                        <a:p>
                          <a:pPr algn="r">
                            <a:lnSpc>
                              <a:spcPct val="107000"/>
                            </a:lnSpc>
                            <a:spcAft>
                              <a:spcPts val="800"/>
                            </a:spcAft>
                            <a:buNone/>
                          </a:pPr>
                          <a:r>
                            <a:rPr lang="en-GB" sz="1800" kern="100" dirty="0">
                              <a:effectLst/>
                              <a:latin typeface="+mn-lt"/>
                            </a:rPr>
                            <a:t>A2</a:t>
                          </a:r>
                          <a:endParaRPr lang="en-GB" sz="18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Average Hourly Total Labour Compensation, 1997-2019</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As above</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As above</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GB" sz="1400" kern="100" dirty="0">
                              <a:effectLst/>
                              <a:latin typeface="+mn-lt"/>
                            </a:rPr>
                            <a:t>As above</a:t>
                          </a:r>
                          <a:endParaRPr lang="en-GB" sz="1400" kern="100" dirty="0">
                            <a:effectLst/>
                            <a:latin typeface="+mn-lt"/>
                            <a:ea typeface="Calibri" panose="020F0502020204030204" pitchFamily="34" charset="0"/>
                            <a:cs typeface="Times New Roman" panose="02020603050405020304" pitchFamily="18" charset="0"/>
                          </a:endParaRPr>
                        </a:p>
                        <a:p>
                          <a:pPr>
                            <a:lnSpc>
                              <a:spcPct val="107000"/>
                            </a:lnSpc>
                            <a:spcAft>
                              <a:spcPts val="800"/>
                            </a:spcAft>
                            <a:buNone/>
                          </a:pP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N/A</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extLst>
                      <a:ext uri="{0D108BD9-81ED-4DB2-BD59-A6C34878D82A}">
                        <a16:rowId xmlns:a16="http://schemas.microsoft.com/office/drawing/2014/main" val="1360033388"/>
                      </a:ext>
                    </a:extLst>
                  </a:tr>
                  <a:tr h="677101">
                    <a:tc>
                      <a:txBody>
                        <a:bodyPr/>
                        <a:lstStyle/>
                        <a:p>
                          <a:pPr algn="r">
                            <a:lnSpc>
                              <a:spcPct val="107000"/>
                            </a:lnSpc>
                            <a:spcAft>
                              <a:spcPts val="800"/>
                            </a:spcAft>
                            <a:buNone/>
                          </a:pPr>
                          <a:r>
                            <a:rPr lang="en-GB" sz="1800" kern="100" dirty="0">
                              <a:effectLst/>
                              <a:latin typeface="+mn-lt"/>
                              <a:ea typeface="Calibri" panose="020F0502020204030204" pitchFamily="34" charset="0"/>
                              <a:cs typeface="Times New Roman" panose="02020603050405020304" pitchFamily="18" charset="0"/>
                            </a:rPr>
                            <a:t>R1</a:t>
                          </a:r>
                        </a:p>
                      </a:txBody>
                      <a:tcPr marL="52598" marR="52598" marT="0" marB="0"/>
                    </a:tc>
                    <a:tc>
                      <a:txBody>
                        <a:bodyPr/>
                        <a:lstStyle/>
                        <a:p>
                          <a:pPr>
                            <a:lnSpc>
                              <a:spcPct val="107000"/>
                            </a:lnSpc>
                            <a:spcAft>
                              <a:spcPts val="800"/>
                            </a:spcAft>
                            <a:buNone/>
                          </a:pPr>
                          <a:r>
                            <a:rPr kumimoji="0" lang="en-GB" sz="1400" b="0" i="0" u="none" strike="noStrike" kern="1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Weekly Gross Earnings across the income distribution, 1989-2019</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kumimoji="0" lang="en-GB" sz="1400" b="0" i="0" u="none" strike="noStrike" kern="100" cap="none" spc="0" normalizeH="0" baseline="0" noProof="0">
                              <a:ln>
                                <a:noFill/>
                              </a:ln>
                              <a:solidFill>
                                <a:prstClr val="black"/>
                              </a:solidFill>
                              <a:effectLst/>
                              <a:uLnTx/>
                              <a:uFillTx/>
                              <a:latin typeface="+mn-lt"/>
                              <a:ea typeface="Calibri" panose="020F0502020204030204" pitchFamily="34" charset="0"/>
                              <a:cs typeface="Times New Roman" panose="02020603050405020304" pitchFamily="18" charset="0"/>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kumimoji="0" lang="en-GB" sz="1400" b="0" i="0" u="none" strike="noStrike" kern="100" cap="none" spc="0" normalizeH="0" baseline="0" noProof="0">
                              <a:ln>
                                <a:noFill/>
                              </a:ln>
                              <a:solidFill>
                                <a:prstClr val="black"/>
                              </a:solidFill>
                              <a:effectLst/>
                              <a:uLnTx/>
                              <a:uFillTx/>
                              <a:latin typeface="+mn-lt"/>
                              <a:ea typeface="Calibri" panose="020F0502020204030204" pitchFamily="34" charset="0"/>
                              <a:cs typeface="Times New Roman" panose="02020603050405020304" pitchFamily="18" charset="0"/>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kumimoji="0" lang="en-GB" sz="1400" b="0" i="0" u="none" strike="noStrike" kern="100" cap="none" spc="0" normalizeH="0" baseline="0" noProof="0">
                              <a:ln>
                                <a:noFill/>
                              </a:ln>
                              <a:solidFill>
                                <a:prstClr val="black"/>
                              </a:solidFill>
                              <a:effectLst/>
                              <a:uLnTx/>
                              <a:uFillTx/>
                              <a:latin typeface="+mn-lt"/>
                              <a:ea typeface="Calibri" panose="020F0502020204030204" pitchFamily="34" charset="0"/>
                              <a:cs typeface="Times New Roman" panose="02020603050405020304" pitchFamily="18" charset="0"/>
                            </a:rPr>
                            <a:t>-</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ea typeface="Calibri" panose="020F0502020204030204" pitchFamily="34" charset="0"/>
                              <a:cs typeface="Times New Roman" panose="02020603050405020304" pitchFamily="18" charset="0"/>
                            </a:rPr>
                            <a:t>Control: </a:t>
                          </a:r>
                          <a:r>
                            <a:rPr lang="en-GB" sz="1400" i="1" kern="100" dirty="0">
                              <a:effectLst/>
                              <a:latin typeface="+mn-lt"/>
                              <a:ea typeface="Calibri" panose="020F0502020204030204" pitchFamily="34" charset="0"/>
                              <a:cs typeface="Times New Roman" panose="02020603050405020304" pitchFamily="18" charset="0"/>
                            </a:rPr>
                            <a:t>Hours Worked</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extLst>
                      <a:ext uri="{0D108BD9-81ED-4DB2-BD59-A6C34878D82A}">
                        <a16:rowId xmlns:a16="http://schemas.microsoft.com/office/drawing/2014/main" val="2868166772"/>
                      </a:ext>
                    </a:extLst>
                  </a:tr>
                  <a:tr h="448818">
                    <a:tc>
                      <a:txBody>
                        <a:bodyPr/>
                        <a:lstStyle/>
                        <a:p>
                          <a:pPr algn="r">
                            <a:lnSpc>
                              <a:spcPct val="107000"/>
                            </a:lnSpc>
                            <a:spcAft>
                              <a:spcPts val="800"/>
                            </a:spcAft>
                            <a:buNone/>
                          </a:pPr>
                          <a:r>
                            <a:rPr lang="en-GB" sz="1800" kern="100" dirty="0">
                              <a:effectLst/>
                              <a:latin typeface="+mn-lt"/>
                            </a:rPr>
                            <a:t>R2</a:t>
                          </a:r>
                          <a:endParaRPr lang="en-GB" sz="18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Net Value Added per hour</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kumimoji="0" lang="en-GB" sz="1400" b="0" i="0" u="none" strike="noStrike" kern="100" cap="none" spc="0" normalizeH="0" baseline="0" noProof="0">
                              <a:ln>
                                <a:noFill/>
                              </a:ln>
                              <a:solidFill>
                                <a:prstClr val="black"/>
                              </a:solidFill>
                              <a:effectLst/>
                              <a:uLnTx/>
                              <a:uFillTx/>
                              <a:latin typeface="+mn-lt"/>
                              <a:ea typeface="Calibri" panose="020F0502020204030204" pitchFamily="34" charset="0"/>
                              <a:cs typeface="Times New Roman" panose="02020603050405020304" pitchFamily="18" charset="0"/>
                            </a:rPr>
                            <a:t>-</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extLst>
                      <a:ext uri="{0D108BD9-81ED-4DB2-BD59-A6C34878D82A}">
                        <a16:rowId xmlns:a16="http://schemas.microsoft.com/office/drawing/2014/main" val="1631714362"/>
                      </a:ext>
                    </a:extLst>
                  </a:tr>
                  <a:tr h="448818">
                    <a:tc>
                      <a:txBody>
                        <a:bodyPr/>
                        <a:lstStyle/>
                        <a:p>
                          <a:pPr algn="r">
                            <a:lnSpc>
                              <a:spcPct val="107000"/>
                            </a:lnSpc>
                            <a:spcAft>
                              <a:spcPts val="800"/>
                            </a:spcAft>
                            <a:buNone/>
                          </a:pPr>
                          <a:r>
                            <a:rPr lang="en-GB" sz="1800" kern="100" dirty="0">
                              <a:effectLst/>
                              <a:latin typeface="+mn-lt"/>
                            </a:rPr>
                            <a:t>R3</a:t>
                          </a:r>
                          <a:endParaRPr lang="en-GB" sz="18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Gross Domestic Product per hour</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kumimoji="0" lang="en-GB" sz="1400" b="0" i="0" u="none" strike="noStrike" kern="100" cap="none" spc="0" normalizeH="0" baseline="0" noProof="0">
                              <a:ln>
                                <a:noFill/>
                              </a:ln>
                              <a:solidFill>
                                <a:prstClr val="black"/>
                              </a:solidFill>
                              <a:effectLst/>
                              <a:uLnTx/>
                              <a:uFillTx/>
                              <a:latin typeface="+mn-lt"/>
                              <a:ea typeface="Calibri" panose="020F0502020204030204" pitchFamily="34" charset="0"/>
                              <a:cs typeface="Times New Roman" panose="02020603050405020304" pitchFamily="18" charset="0"/>
                            </a:rPr>
                            <a:t>-</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extLst>
                      <a:ext uri="{0D108BD9-81ED-4DB2-BD59-A6C34878D82A}">
                        <a16:rowId xmlns:a16="http://schemas.microsoft.com/office/drawing/2014/main" val="3177456733"/>
                      </a:ext>
                    </a:extLst>
                  </a:tr>
                  <a:tr h="448818">
                    <a:tc>
                      <a:txBody>
                        <a:bodyPr/>
                        <a:lstStyle/>
                        <a:p>
                          <a:pPr algn="r">
                            <a:lnSpc>
                              <a:spcPct val="107000"/>
                            </a:lnSpc>
                            <a:spcAft>
                              <a:spcPts val="800"/>
                            </a:spcAft>
                            <a:buNone/>
                          </a:pPr>
                          <a:r>
                            <a:rPr lang="en-GB" sz="1800" kern="100" dirty="0">
                              <a:effectLst/>
                              <a:latin typeface="+mn-lt"/>
                            </a:rPr>
                            <a:t>R4</a:t>
                          </a:r>
                          <a:endParaRPr lang="en-GB" sz="18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Gross Value Added per hour</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kumimoji="0" lang="en-GB" sz="1400" b="0" i="0" u="none" strike="noStrike" kern="100" cap="none" spc="0" normalizeH="0" baseline="0" noProof="0">
                              <a:ln>
                                <a:noFill/>
                              </a:ln>
                              <a:solidFill>
                                <a:prstClr val="black"/>
                              </a:solidFill>
                              <a:effectLst/>
                              <a:uLnTx/>
                              <a:uFillTx/>
                              <a:latin typeface="+mn-lt"/>
                              <a:ea typeface="Calibri" panose="020F0502020204030204" pitchFamily="34" charset="0"/>
                              <a:cs typeface="Times New Roman" panose="02020603050405020304" pitchFamily="18" charset="0"/>
                            </a:rPr>
                            <a:t>-</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extLst>
                      <a:ext uri="{0D108BD9-81ED-4DB2-BD59-A6C34878D82A}">
                        <a16:rowId xmlns:a16="http://schemas.microsoft.com/office/drawing/2014/main" val="4003893881"/>
                      </a:ext>
                    </a:extLst>
                  </a:tr>
                  <a:tr h="448818">
                    <a:tc>
                      <a:txBody>
                        <a:bodyPr/>
                        <a:lstStyle/>
                        <a:p>
                          <a:pPr algn="r">
                            <a:lnSpc>
                              <a:spcPct val="107000"/>
                            </a:lnSpc>
                            <a:spcAft>
                              <a:spcPts val="800"/>
                            </a:spcAft>
                            <a:buNone/>
                          </a:pPr>
                          <a:r>
                            <a:rPr lang="en-GB" sz="1800" kern="100" dirty="0">
                              <a:effectLst/>
                              <a:latin typeface="+mn-lt"/>
                            </a:rPr>
                            <a:t>R5</a:t>
                          </a:r>
                          <a:endParaRPr lang="en-GB" sz="18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ea typeface="Calibri" panose="020F0502020204030204" pitchFamily="34" charset="0"/>
                              <a:cs typeface="Times New Roman" panose="02020603050405020304" pitchFamily="18" charset="0"/>
                            </a:rPr>
                            <a:t>General unemployment rate</a:t>
                          </a:r>
                        </a:p>
                      </a:txBody>
                      <a:tcPr marL="52598" marR="52598" marT="0" marB="0"/>
                    </a:tc>
                    <a:tc>
                      <a:txBody>
                        <a:bodyPr/>
                        <a:lstStyle/>
                        <a:p>
                          <a:pPr>
                            <a:lnSpc>
                              <a:spcPct val="107000"/>
                            </a:lnSpc>
                            <a:spcAft>
                              <a:spcPts val="800"/>
                            </a:spcAft>
                            <a:buNone/>
                          </a:pPr>
                          <a:r>
                            <a:rPr kumimoji="0" lang="en-GB" sz="1400" b="0" i="0" u="none" strike="noStrike" kern="1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extLst>
                      <a:ext uri="{0D108BD9-81ED-4DB2-BD59-A6C34878D82A}">
                        <a16:rowId xmlns:a16="http://schemas.microsoft.com/office/drawing/2014/main" val="1589298928"/>
                      </a:ext>
                    </a:extLst>
                  </a:tr>
                  <a:tr h="448818">
                    <a:tc>
                      <a:txBody>
                        <a:bodyPr/>
                        <a:lstStyle/>
                        <a:p>
                          <a:pPr algn="r">
                            <a:lnSpc>
                              <a:spcPct val="107000"/>
                            </a:lnSpc>
                            <a:spcAft>
                              <a:spcPts val="800"/>
                            </a:spcAft>
                            <a:buNone/>
                          </a:pPr>
                          <a:r>
                            <a:rPr lang="en-GB" sz="1800" kern="100" dirty="0">
                              <a:effectLst/>
                              <a:latin typeface="+mn-lt"/>
                              <a:ea typeface="Calibri" panose="020F0502020204030204" pitchFamily="34" charset="0"/>
                              <a:cs typeface="Times New Roman" panose="02020603050405020304" pitchFamily="18" charset="0"/>
                            </a:rPr>
                            <a:t>R6</a:t>
                          </a:r>
                        </a:p>
                      </a:txBody>
                      <a:tcPr marL="52598" marR="52598" marT="0" marB="0"/>
                    </a:tc>
                    <a:tc>
                      <a:txBody>
                        <a:bodyPr/>
                        <a:lstStyle/>
                        <a:p>
                          <a:pPr>
                            <a:lnSpc>
                              <a:spcPct val="107000"/>
                            </a:lnSpc>
                            <a:spcAft>
                              <a:spcPts val="800"/>
                            </a:spcAft>
                            <a:buNone/>
                          </a:pPr>
                          <a:r>
                            <a:rPr lang="en-GB" sz="1400" kern="100" dirty="0">
                              <a:effectLst/>
                              <a:latin typeface="+mn-lt"/>
                              <a:ea typeface="Calibri" panose="020F0502020204030204" pitchFamily="34" charset="0"/>
                              <a:cs typeface="Times New Roman" panose="02020603050405020304" pitchFamily="18" charset="0"/>
                            </a:rPr>
                            <a:t>-</a:t>
                          </a:r>
                        </a:p>
                      </a:txBody>
                      <a:tcPr marL="52598" marR="52598" marT="0" marB="0"/>
                    </a:tc>
                    <a:tc>
                      <a:txBody>
                        <a:bodyPr/>
                        <a:lstStyle/>
                        <a:p>
                          <a:pPr>
                            <a:lnSpc>
                              <a:spcPct val="107000"/>
                            </a:lnSpc>
                            <a:spcAft>
                              <a:spcPts val="800"/>
                            </a:spcAft>
                            <a:buNone/>
                          </a:pPr>
                          <a:r>
                            <a:rPr lang="en-GB" sz="1400" kern="100" dirty="0">
                              <a:effectLst/>
                              <a:latin typeface="+mn-lt"/>
                              <a:ea typeface="Calibri" panose="020F0502020204030204" pitchFamily="34" charset="0"/>
                              <a:cs typeface="Times New Roman" panose="02020603050405020304" pitchFamily="18" charset="0"/>
                            </a:rPr>
                            <a:t>-</a:t>
                          </a:r>
                        </a:p>
                      </a:txBody>
                      <a:tcPr marL="52598" marR="52598" marT="0" marB="0"/>
                    </a:tc>
                    <a:tc>
                      <a:txBody>
                        <a:bodyPr/>
                        <a:lstStyle/>
                        <a:p>
                          <a:pPr>
                            <a:lnSpc>
                              <a:spcPct val="107000"/>
                            </a:lnSpc>
                            <a:spcAft>
                              <a:spcPts val="800"/>
                            </a:spcAft>
                            <a:buNone/>
                          </a:pPr>
                          <a:r>
                            <a:rPr lang="en-GB" sz="1400" kern="100" dirty="0">
                              <a:effectLst/>
                              <a:latin typeface="+mn-lt"/>
                              <a:ea typeface="Calibri" panose="020F0502020204030204" pitchFamily="34" charset="0"/>
                              <a:cs typeface="Times New Roman" panose="02020603050405020304" pitchFamily="18" charset="0"/>
                            </a:rPr>
                            <a:t>-</a:t>
                          </a:r>
                        </a:p>
                      </a:txBody>
                      <a:tcPr marL="52598" marR="52598" marT="0" marB="0"/>
                    </a:tc>
                    <a:tc>
                      <a:txBody>
                        <a:bodyPr/>
                        <a:lstStyle/>
                        <a:p>
                          <a:pPr>
                            <a:lnSpc>
                              <a:spcPct val="107000"/>
                            </a:lnSpc>
                            <a:spcAft>
                              <a:spcPts val="800"/>
                            </a:spcAft>
                            <a:buNone/>
                          </a:pPr>
                          <a:r>
                            <a:rPr lang="en-GB" sz="1400" kern="100" dirty="0">
                              <a:effectLst/>
                              <a:latin typeface="+mn-lt"/>
                              <a:ea typeface="Calibri" panose="020F0502020204030204" pitchFamily="34" charset="0"/>
                              <a:cs typeface="Times New Roman" panose="02020603050405020304" pitchFamily="18" charset="0"/>
                            </a:rPr>
                            <a:t>CPIH inflation: all items</a:t>
                          </a:r>
                        </a:p>
                      </a:txBody>
                      <a:tcPr marL="52598" marR="52598" marT="0" marB="0"/>
                    </a:tc>
                    <a:tc>
                      <a:txBody>
                        <a:bodyPr/>
                        <a:lstStyle/>
                        <a:p>
                          <a:pPr>
                            <a:lnSpc>
                              <a:spcPct val="107000"/>
                            </a:lnSpc>
                            <a:spcAft>
                              <a:spcPts val="800"/>
                            </a:spcAft>
                            <a:buNone/>
                          </a:pPr>
                          <a:r>
                            <a:rPr lang="en-GB" sz="1400" kern="100" dirty="0">
                              <a:effectLst/>
                              <a:latin typeface="+mn-lt"/>
                              <a:ea typeface="Calibri" panose="020F0502020204030204" pitchFamily="34" charset="0"/>
                              <a:cs typeface="Times New Roman" panose="02020603050405020304" pitchFamily="18" charset="0"/>
                            </a:rPr>
                            <a:t>-</a:t>
                          </a:r>
                        </a:p>
                      </a:txBody>
                      <a:tcPr marL="52598" marR="52598" marT="0" marB="0"/>
                    </a:tc>
                    <a:extLst>
                      <a:ext uri="{0D108BD9-81ED-4DB2-BD59-A6C34878D82A}">
                        <a16:rowId xmlns:a16="http://schemas.microsoft.com/office/drawing/2014/main" val="2011781022"/>
                      </a:ext>
                    </a:extLst>
                  </a:tr>
                  <a:tr h="677101">
                    <a:tc>
                      <a:txBody>
                        <a:bodyPr/>
                        <a:lstStyle/>
                        <a:p>
                          <a:pPr algn="r">
                            <a:lnSpc>
                              <a:spcPct val="107000"/>
                            </a:lnSpc>
                            <a:spcAft>
                              <a:spcPts val="800"/>
                            </a:spcAft>
                            <a:buNone/>
                          </a:pPr>
                          <a:r>
                            <a:rPr lang="en-GB" sz="1800" kern="100" dirty="0">
                              <a:effectLst/>
                              <a:latin typeface="+mn-lt"/>
                              <a:ea typeface="Calibri" panose="020F0502020204030204" pitchFamily="34" charset="0"/>
                              <a:cs typeface="Times New Roman" panose="02020603050405020304" pitchFamily="18" charset="0"/>
                            </a:rPr>
                            <a:t>R7</a:t>
                          </a:r>
                        </a:p>
                      </a:txBody>
                      <a:tcPr marL="52598" marR="52598" marT="0" marB="0"/>
                    </a:tc>
                    <a:tc>
                      <a:txBody>
                        <a:bodyPr/>
                        <a:lstStyle/>
                        <a:p>
                          <a:pPr>
                            <a:lnSpc>
                              <a:spcPct val="107000"/>
                            </a:lnSpc>
                            <a:spcAft>
                              <a:spcPts val="800"/>
                            </a:spcAft>
                            <a:buNone/>
                          </a:pPr>
                          <a:r>
                            <a:rPr lang="en-GB" sz="1400" kern="100">
                              <a:effectLst/>
                              <a:latin typeface="+mn-lt"/>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a:effectLst/>
                              <a:latin typeface="+mn-lt"/>
                            </a:rPr>
                            <a:t>-</a:t>
                          </a:r>
                          <a:endParaRPr lang="en-GB" sz="1400" kern="10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tc>
                      <a:txBody>
                        <a:bodyPr/>
                        <a:lstStyle/>
                        <a:p>
                          <a:pPr>
                            <a:lnSpc>
                              <a:spcPct val="107000"/>
                            </a:lnSpc>
                            <a:spcAft>
                              <a:spcPts val="800"/>
                            </a:spcAft>
                            <a:buNone/>
                          </a:pPr>
                          <a:r>
                            <a:rPr lang="en-GB" sz="1400" kern="100" dirty="0">
                              <a:effectLst/>
                              <a:latin typeface="+mn-lt"/>
                            </a:rPr>
                            <a:t>Model estimated as ARDL rather than with Moving Averages</a:t>
                          </a:r>
                          <a:endParaRPr lang="en-GB" sz="1400" kern="100" dirty="0">
                            <a:effectLst/>
                            <a:latin typeface="+mn-lt"/>
                            <a:ea typeface="Calibri" panose="020F0502020204030204" pitchFamily="34" charset="0"/>
                            <a:cs typeface="Times New Roman" panose="02020603050405020304" pitchFamily="18" charset="0"/>
                          </a:endParaRPr>
                        </a:p>
                      </a:txBody>
                      <a:tcPr marL="52598" marR="52598" marT="0" marB="0"/>
                    </a:tc>
                    <a:extLst>
                      <a:ext uri="{0D108BD9-81ED-4DB2-BD59-A6C34878D82A}">
                        <a16:rowId xmlns:a16="http://schemas.microsoft.com/office/drawing/2014/main" val="3644654339"/>
                      </a:ext>
                    </a:extLst>
                  </a:tr>
                </a:tbl>
              </a:graphicData>
            </a:graphic>
          </p:graphicFrame>
        </mc:Fallback>
      </mc:AlternateContent>
    </p:spTree>
    <p:extLst>
      <p:ext uri="{BB962C8B-B14F-4D97-AF65-F5344CB8AC3E}">
        <p14:creationId xmlns:p14="http://schemas.microsoft.com/office/powerpoint/2010/main" val="209865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0A91-61AD-D69C-D1C8-D5A4A365AF9D}"/>
              </a:ext>
            </a:extLst>
          </p:cNvPr>
          <p:cNvSpPr>
            <a:spLocks noGrp="1"/>
          </p:cNvSpPr>
          <p:nvPr>
            <p:ph type="title"/>
          </p:nvPr>
        </p:nvSpPr>
        <p:spPr/>
        <p:txBody>
          <a:bodyPr/>
          <a:lstStyle/>
          <a:p>
            <a:r>
              <a:rPr lang="en-GB" dirty="0"/>
              <a:t>Results – Baseline </a:t>
            </a:r>
          </a:p>
        </p:txBody>
      </p:sp>
      <p:pic>
        <p:nvPicPr>
          <p:cNvPr id="5" name="Picture 4">
            <a:extLst>
              <a:ext uri="{FF2B5EF4-FFF2-40B4-BE49-F238E27FC236}">
                <a16:creationId xmlns:a16="http://schemas.microsoft.com/office/drawing/2014/main" id="{0B72817C-C871-3E50-4AB6-2CA858147A03}"/>
              </a:ext>
            </a:extLst>
          </p:cNvPr>
          <p:cNvPicPr>
            <a:picLocks noChangeAspect="1"/>
          </p:cNvPicPr>
          <p:nvPr/>
        </p:nvPicPr>
        <p:blipFill>
          <a:blip r:embed="rId2"/>
          <a:stretch>
            <a:fillRect/>
          </a:stretch>
        </p:blipFill>
        <p:spPr>
          <a:xfrm>
            <a:off x="2145407" y="1474325"/>
            <a:ext cx="7901185" cy="4806288"/>
          </a:xfrm>
          <a:prstGeom prst="rect">
            <a:avLst/>
          </a:prstGeom>
        </p:spPr>
      </p:pic>
    </p:spTree>
    <p:extLst>
      <p:ext uri="{BB962C8B-B14F-4D97-AF65-F5344CB8AC3E}">
        <p14:creationId xmlns:p14="http://schemas.microsoft.com/office/powerpoint/2010/main" val="1606792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24DAF2A-97ED-F85C-7F4D-53ED33DB34D0}"/>
              </a:ext>
            </a:extLst>
          </p:cNvPr>
          <p:cNvPicPr>
            <a:picLocks noChangeAspect="1"/>
          </p:cNvPicPr>
          <p:nvPr/>
        </p:nvPicPr>
        <p:blipFill>
          <a:blip r:embed="rId3"/>
          <a:stretch>
            <a:fillRect/>
          </a:stretch>
        </p:blipFill>
        <p:spPr>
          <a:xfrm>
            <a:off x="5387447" y="238125"/>
            <a:ext cx="6381750" cy="6381750"/>
          </a:xfrm>
          <a:prstGeom prst="rect">
            <a:avLst/>
          </a:prstGeom>
          <a:effectLst>
            <a:outerShdw blurRad="177800" dist="152400" dir="2400000" sx="101000" sy="101000" algn="tl" rotWithShape="0">
              <a:prstClr val="black">
                <a:alpha val="50000"/>
              </a:prstClr>
            </a:outerShdw>
          </a:effectLst>
        </p:spPr>
      </p:pic>
      <p:sp>
        <p:nvSpPr>
          <p:cNvPr id="9" name="Title 1">
            <a:extLst>
              <a:ext uri="{FF2B5EF4-FFF2-40B4-BE49-F238E27FC236}">
                <a16:creationId xmlns:a16="http://schemas.microsoft.com/office/drawing/2014/main" id="{F16FCE30-6B6B-39AE-2CBC-0608DB32BA0C}"/>
              </a:ext>
            </a:extLst>
          </p:cNvPr>
          <p:cNvSpPr>
            <a:spLocks noGrp="1"/>
          </p:cNvSpPr>
          <p:nvPr>
            <p:ph type="title"/>
          </p:nvPr>
        </p:nvSpPr>
        <p:spPr>
          <a:xfrm>
            <a:off x="788394" y="238125"/>
            <a:ext cx="4318326" cy="2788920"/>
          </a:xfrm>
        </p:spPr>
        <p:txBody>
          <a:bodyPr anchor="ctr">
            <a:normAutofit/>
          </a:bodyPr>
          <a:lstStyle/>
          <a:p>
            <a:r>
              <a:rPr lang="en-GB" sz="5400" dirty="0">
                <a:latin typeface="Times New Roman" panose="02020603050405020304" pitchFamily="18" charset="0"/>
                <a:cs typeface="Times New Roman" panose="02020603050405020304" pitchFamily="18" charset="0"/>
              </a:rPr>
              <a:t>Solow’s Growth Model</a:t>
            </a:r>
          </a:p>
        </p:txBody>
      </p:sp>
      <p:sp>
        <p:nvSpPr>
          <p:cNvPr id="15" name="Title 1">
            <a:extLst>
              <a:ext uri="{FF2B5EF4-FFF2-40B4-BE49-F238E27FC236}">
                <a16:creationId xmlns:a16="http://schemas.microsoft.com/office/drawing/2014/main" id="{87096193-858E-825C-0A5A-44BA92108AC2}"/>
              </a:ext>
            </a:extLst>
          </p:cNvPr>
          <p:cNvSpPr txBox="1">
            <a:spLocks/>
          </p:cNvSpPr>
          <p:nvPr/>
        </p:nvSpPr>
        <p:spPr>
          <a:xfrm>
            <a:off x="791818" y="2253658"/>
            <a:ext cx="4460768" cy="159595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i="1" dirty="0">
                <a:latin typeface="Times New Roman" panose="02020603050405020304" pitchFamily="18" charset="0"/>
                <a:cs typeface="Times New Roman" panose="02020603050405020304" pitchFamily="18" charset="0"/>
              </a:rPr>
              <a:t>A Contribution to the Theory of Economic Growth</a:t>
            </a:r>
            <a:r>
              <a:rPr lang="en-GB" sz="2400" dirty="0">
                <a:latin typeface="Times New Roman" panose="02020603050405020304" pitchFamily="18" charset="0"/>
                <a:cs typeface="Times New Roman" panose="02020603050405020304" pitchFamily="18" charset="0"/>
              </a:rPr>
              <a:t>, 1956. The Quarterly Journal of Economics</a:t>
            </a:r>
          </a:p>
        </p:txBody>
      </p:sp>
      <p:cxnSp>
        <p:nvCxnSpPr>
          <p:cNvPr id="29" name="Straight Connector 28">
            <a:extLst>
              <a:ext uri="{FF2B5EF4-FFF2-40B4-BE49-F238E27FC236}">
                <a16:creationId xmlns:a16="http://schemas.microsoft.com/office/drawing/2014/main" id="{3921A76C-1BF8-3C2D-78E3-C54B66A7CD60}"/>
              </a:ext>
            </a:extLst>
          </p:cNvPr>
          <p:cNvCxnSpPr>
            <a:cxnSpLocks/>
          </p:cNvCxnSpPr>
          <p:nvPr/>
        </p:nvCxnSpPr>
        <p:spPr>
          <a:xfrm>
            <a:off x="761999" y="838766"/>
            <a:ext cx="0" cy="285615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783494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BFFFF0-8C0A-42C7-7198-523843FB9346}"/>
              </a:ext>
            </a:extLst>
          </p:cNvPr>
          <p:cNvSpPr>
            <a:spLocks noGrp="1"/>
          </p:cNvSpPr>
          <p:nvPr>
            <p:ph type="title"/>
          </p:nvPr>
        </p:nvSpPr>
        <p:spPr>
          <a:xfrm>
            <a:off x="838200" y="365125"/>
            <a:ext cx="10515600" cy="1325563"/>
          </a:xfrm>
        </p:spPr>
        <p:txBody>
          <a:bodyPr/>
          <a:lstStyle/>
          <a:p>
            <a:r>
              <a:rPr lang="en-GB" dirty="0"/>
              <a:t>Results – Alternate Specifications</a:t>
            </a:r>
          </a:p>
        </p:txBody>
      </p:sp>
      <p:pic>
        <p:nvPicPr>
          <p:cNvPr id="5" name="Picture 4">
            <a:extLst>
              <a:ext uri="{FF2B5EF4-FFF2-40B4-BE49-F238E27FC236}">
                <a16:creationId xmlns:a16="http://schemas.microsoft.com/office/drawing/2014/main" id="{AD3436DB-0E99-F576-8755-1613F1FE16A8}"/>
              </a:ext>
            </a:extLst>
          </p:cNvPr>
          <p:cNvPicPr>
            <a:picLocks noChangeAspect="1"/>
          </p:cNvPicPr>
          <p:nvPr/>
        </p:nvPicPr>
        <p:blipFill>
          <a:blip r:embed="rId2"/>
          <a:stretch>
            <a:fillRect/>
          </a:stretch>
        </p:blipFill>
        <p:spPr>
          <a:xfrm>
            <a:off x="2961434" y="1521476"/>
            <a:ext cx="6269131" cy="4895199"/>
          </a:xfrm>
          <a:prstGeom prst="rect">
            <a:avLst/>
          </a:prstGeom>
        </p:spPr>
      </p:pic>
    </p:spTree>
    <p:extLst>
      <p:ext uri="{BB962C8B-B14F-4D97-AF65-F5344CB8AC3E}">
        <p14:creationId xmlns:p14="http://schemas.microsoft.com/office/powerpoint/2010/main" val="15194450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612F-D92A-0C5B-7301-9B43D9262880}"/>
              </a:ext>
            </a:extLst>
          </p:cNvPr>
          <p:cNvSpPr>
            <a:spLocks noGrp="1"/>
          </p:cNvSpPr>
          <p:nvPr>
            <p:ph type="title"/>
          </p:nvPr>
        </p:nvSpPr>
        <p:spPr/>
        <p:txBody>
          <a:bodyPr/>
          <a:lstStyle/>
          <a:p>
            <a:r>
              <a:rPr lang="en-GB" dirty="0"/>
              <a:t>Main Findings</a:t>
            </a:r>
          </a:p>
        </p:txBody>
      </p:sp>
      <p:sp>
        <p:nvSpPr>
          <p:cNvPr id="3" name="Content Placeholder 2">
            <a:extLst>
              <a:ext uri="{FF2B5EF4-FFF2-40B4-BE49-F238E27FC236}">
                <a16:creationId xmlns:a16="http://schemas.microsoft.com/office/drawing/2014/main" id="{0C61B9B4-96D8-801E-0224-14C367818EBC}"/>
              </a:ext>
            </a:extLst>
          </p:cNvPr>
          <p:cNvSpPr>
            <a:spLocks noGrp="1"/>
          </p:cNvSpPr>
          <p:nvPr>
            <p:ph idx="1"/>
          </p:nvPr>
        </p:nvSpPr>
        <p:spPr>
          <a:xfrm>
            <a:off x="838200" y="2032103"/>
            <a:ext cx="10515600" cy="3621446"/>
          </a:xfrm>
        </p:spPr>
        <p:txBody>
          <a:bodyPr/>
          <a:lstStyle/>
          <a:p>
            <a:r>
              <a:rPr lang="en-GB" dirty="0"/>
              <a:t>There is </a:t>
            </a:r>
            <a:r>
              <a:rPr lang="en-GB" b="1" dirty="0"/>
              <a:t>strong correlation between wage growth and productivity</a:t>
            </a:r>
            <a:r>
              <a:rPr lang="en-GB" dirty="0"/>
              <a:t>, at both the average and median levels.</a:t>
            </a:r>
          </a:p>
          <a:p>
            <a:r>
              <a:rPr lang="en-GB" dirty="0"/>
              <a:t>The ‘linkage’ or ‘coupled’ assertion made by Krugman, Reeves, and Solow are </a:t>
            </a:r>
            <a:r>
              <a:rPr lang="en-GB" b="1" dirty="0"/>
              <a:t>supported by the evidence</a:t>
            </a:r>
            <a:r>
              <a:rPr lang="en-GB" dirty="0"/>
              <a:t>.</a:t>
            </a:r>
          </a:p>
          <a:p>
            <a:r>
              <a:rPr lang="en-GB" b="1" dirty="0"/>
              <a:t>Introducing lagged effects </a:t>
            </a:r>
            <a:r>
              <a:rPr lang="en-GB" dirty="0"/>
              <a:t>is both theoretically justified and produces significant, positive results.</a:t>
            </a:r>
          </a:p>
          <a:p>
            <a:r>
              <a:rPr lang="en-GB" b="1" dirty="0"/>
              <a:t>Unemployment and inflation </a:t>
            </a:r>
            <a:r>
              <a:rPr lang="en-GB" dirty="0"/>
              <a:t>also have significant effects on wage growth.</a:t>
            </a:r>
          </a:p>
        </p:txBody>
      </p:sp>
    </p:spTree>
    <p:extLst>
      <p:ext uri="{BB962C8B-B14F-4D97-AF65-F5344CB8AC3E}">
        <p14:creationId xmlns:p14="http://schemas.microsoft.com/office/powerpoint/2010/main" val="27452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934E5-F799-B72B-C047-628F3FA556B0}"/>
              </a:ext>
            </a:extLst>
          </p:cNvPr>
          <p:cNvSpPr>
            <a:spLocks noGrp="1"/>
          </p:cNvSpPr>
          <p:nvPr>
            <p:ph type="title"/>
          </p:nvPr>
        </p:nvSpPr>
        <p:spPr/>
        <p:txBody>
          <a:bodyPr/>
          <a:lstStyle/>
          <a:p>
            <a:r>
              <a:rPr lang="en-GB" dirty="0"/>
              <a:t>Main Findings</a:t>
            </a:r>
          </a:p>
        </p:txBody>
      </p:sp>
      <p:sp>
        <p:nvSpPr>
          <p:cNvPr id="3" name="Content Placeholder 2">
            <a:extLst>
              <a:ext uri="{FF2B5EF4-FFF2-40B4-BE49-F238E27FC236}">
                <a16:creationId xmlns:a16="http://schemas.microsoft.com/office/drawing/2014/main" id="{6742DBEF-D7F2-E689-585A-3A078631E560}"/>
              </a:ext>
            </a:extLst>
          </p:cNvPr>
          <p:cNvSpPr>
            <a:spLocks noGrp="1"/>
          </p:cNvSpPr>
          <p:nvPr>
            <p:ph idx="1"/>
          </p:nvPr>
        </p:nvSpPr>
        <p:spPr/>
        <p:txBody>
          <a:bodyPr/>
          <a:lstStyle/>
          <a:p>
            <a:r>
              <a:rPr lang="en-GB" b="1" dirty="0"/>
              <a:t>Inequality effects are significant </a:t>
            </a:r>
            <a:r>
              <a:rPr lang="en-GB" dirty="0"/>
              <a:t>– lower income deciles benefit less on average, via wage growth, from average labour productivity growth.</a:t>
            </a:r>
          </a:p>
          <a:p>
            <a:r>
              <a:rPr lang="en-GB" dirty="0"/>
              <a:t>For </a:t>
            </a:r>
            <a:r>
              <a:rPr lang="en-GB" b="1" dirty="0">
                <a:solidFill>
                  <a:srgbClr val="FF0000"/>
                </a:solidFill>
              </a:rPr>
              <a:t>most</a:t>
            </a:r>
            <a:r>
              <a:rPr lang="en-GB" dirty="0"/>
              <a:t> of the income distribution, </a:t>
            </a:r>
            <a:r>
              <a:rPr lang="en-GB" b="1" dirty="0"/>
              <a:t>productivity-income effects are indistinguishable from 1-to-1</a:t>
            </a:r>
            <a:r>
              <a:rPr lang="en-GB" dirty="0"/>
              <a:t>.</a:t>
            </a:r>
          </a:p>
        </p:txBody>
      </p:sp>
    </p:spTree>
    <p:extLst>
      <p:ext uri="{BB962C8B-B14F-4D97-AF65-F5344CB8AC3E}">
        <p14:creationId xmlns:p14="http://schemas.microsoft.com/office/powerpoint/2010/main" val="3508744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9CD8-9648-0804-68AB-A3E5DC91C0B0}"/>
              </a:ext>
            </a:extLst>
          </p:cNvPr>
          <p:cNvSpPr>
            <a:spLocks noGrp="1"/>
          </p:cNvSpPr>
          <p:nvPr>
            <p:ph type="title"/>
          </p:nvPr>
        </p:nvSpPr>
        <p:spPr/>
        <p:txBody>
          <a:bodyPr/>
          <a:lstStyle/>
          <a:p>
            <a:r>
              <a:rPr lang="en-GB" dirty="0"/>
              <a:t>Policy Implications</a:t>
            </a:r>
          </a:p>
        </p:txBody>
      </p:sp>
      <p:sp>
        <p:nvSpPr>
          <p:cNvPr id="3" name="Content Placeholder 2">
            <a:extLst>
              <a:ext uri="{FF2B5EF4-FFF2-40B4-BE49-F238E27FC236}">
                <a16:creationId xmlns:a16="http://schemas.microsoft.com/office/drawing/2014/main" id="{896F14AD-C5D3-304D-1D52-7BA7825EE04A}"/>
              </a:ext>
            </a:extLst>
          </p:cNvPr>
          <p:cNvSpPr>
            <a:spLocks noGrp="1"/>
          </p:cNvSpPr>
          <p:nvPr>
            <p:ph idx="1"/>
          </p:nvPr>
        </p:nvSpPr>
        <p:spPr/>
        <p:txBody>
          <a:bodyPr/>
          <a:lstStyle/>
          <a:p>
            <a:r>
              <a:rPr lang="en-GB" b="1" dirty="0"/>
              <a:t>More can be done to raise wages than targeting productivity</a:t>
            </a:r>
            <a:r>
              <a:rPr lang="en-GB" dirty="0"/>
              <a:t>, although it is the most important determinant.</a:t>
            </a:r>
          </a:p>
          <a:p>
            <a:r>
              <a:rPr lang="en-GB" dirty="0"/>
              <a:t>Low unemployment and inflation keep real wages high; however, this is typically not disputed.</a:t>
            </a:r>
          </a:p>
          <a:p>
            <a:r>
              <a:rPr lang="en-GB" dirty="0"/>
              <a:t>If unemployment is used as a proxy for bargaining power, </a:t>
            </a:r>
            <a:r>
              <a:rPr lang="en-GB" b="1" dirty="0"/>
              <a:t>high labour bargaining power also raises wages</a:t>
            </a:r>
            <a:r>
              <a:rPr lang="en-GB" dirty="0"/>
              <a:t>. This can be targeted through low unemployment and higher union density.</a:t>
            </a:r>
          </a:p>
        </p:txBody>
      </p:sp>
    </p:spTree>
    <p:extLst>
      <p:ext uri="{BB962C8B-B14F-4D97-AF65-F5344CB8AC3E}">
        <p14:creationId xmlns:p14="http://schemas.microsoft.com/office/powerpoint/2010/main" val="4029732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Martin Feldstein, 79, a Chief Economist Under Reagan, Dies - The New York  Times">
            <a:extLst>
              <a:ext uri="{FF2B5EF4-FFF2-40B4-BE49-F238E27FC236}">
                <a16:creationId xmlns:a16="http://schemas.microsoft.com/office/drawing/2014/main" id="{6C527880-F9DD-844A-A555-4CD3A66887AF}"/>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16667"/>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47628E2-D6CB-746B-A67B-4360C147D465}"/>
              </a:ext>
            </a:extLst>
          </p:cNvPr>
          <p:cNvSpPr txBox="1"/>
          <p:nvPr/>
        </p:nvSpPr>
        <p:spPr>
          <a:xfrm>
            <a:off x="-4020457" y="-154896"/>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dirty="0">
                <a:solidFill>
                  <a:srgbClr val="FFFFFF"/>
                </a:solidFill>
                <a:effectLst/>
                <a:latin typeface="Times New Roman" panose="02020603050405020304" pitchFamily="18" charset="0"/>
                <a:ea typeface="+mj-ea"/>
                <a:cs typeface="Times New Roman" panose="02020603050405020304" pitchFamily="18" charset="0"/>
              </a:rPr>
              <a:t>“</a:t>
            </a:r>
            <a:endParaRPr lang="en-US" sz="6000" dirty="0">
              <a:solidFill>
                <a:srgbClr val="FFFFFF"/>
              </a:solidFill>
              <a:latin typeface="Times New Roman" panose="02020603050405020304" pitchFamily="18" charset="0"/>
              <a:ea typeface="+mj-ea"/>
              <a:cs typeface="Times New Roman" panose="02020603050405020304" pitchFamily="18" charset="0"/>
            </a:endParaRPr>
          </a:p>
        </p:txBody>
      </p:sp>
      <p:sp>
        <p:nvSpPr>
          <p:cNvPr id="7" name="TextBox 6">
            <a:extLst>
              <a:ext uri="{FF2B5EF4-FFF2-40B4-BE49-F238E27FC236}">
                <a16:creationId xmlns:a16="http://schemas.microsoft.com/office/drawing/2014/main" id="{4B2272AE-3050-A331-AFA8-22AD65FE4D26}"/>
              </a:ext>
            </a:extLst>
          </p:cNvPr>
          <p:cNvSpPr txBox="1"/>
          <p:nvPr/>
        </p:nvSpPr>
        <p:spPr>
          <a:xfrm>
            <a:off x="783771" y="1946031"/>
            <a:ext cx="6487886" cy="3810809"/>
          </a:xfrm>
          <a:prstGeom prst="rect">
            <a:avLst/>
          </a:prstGeom>
        </p:spPr>
        <p:txBody>
          <a:bodyPr vert="horz" lIns="91440" tIns="45720" rIns="91440" bIns="45720" rtlCol="0">
            <a:normAutofit/>
          </a:bodyPr>
          <a:lstStyle/>
          <a:p>
            <a:pPr>
              <a:lnSpc>
                <a:spcPct val="90000"/>
              </a:lnSpc>
              <a:spcBef>
                <a:spcPts val="1000"/>
              </a:spcBef>
              <a:spcAft>
                <a:spcPts val="400"/>
              </a:spcAft>
            </a:pPr>
            <a:r>
              <a:rPr lang="en-GB" sz="4000" dirty="0"/>
              <a:t>Two principal measurement mistakes have led some analysts to conclude that the rise in labor income has not kept up with the growth in productivity.</a:t>
            </a:r>
            <a:endParaRPr lang="en-US" sz="4000" spc="-50" dirty="0">
              <a:solidFill>
                <a:srgbClr val="FFFFFF"/>
              </a:solidFill>
              <a:effectLst/>
            </a:endParaRPr>
          </a:p>
        </p:txBody>
      </p:sp>
      <p:sp>
        <p:nvSpPr>
          <p:cNvPr id="9" name="TextBox 8">
            <a:extLst>
              <a:ext uri="{FF2B5EF4-FFF2-40B4-BE49-F238E27FC236}">
                <a16:creationId xmlns:a16="http://schemas.microsoft.com/office/drawing/2014/main" id="{FC951873-5352-87C7-D55D-54E46AC9B24F}"/>
              </a:ext>
            </a:extLst>
          </p:cNvPr>
          <p:cNvSpPr txBox="1"/>
          <p:nvPr/>
        </p:nvSpPr>
        <p:spPr>
          <a:xfrm>
            <a:off x="341086" y="976534"/>
            <a:ext cx="11713029" cy="646331"/>
          </a:xfrm>
          <a:prstGeom prst="rect">
            <a:avLst/>
          </a:prstGeom>
          <a:noFill/>
        </p:spPr>
        <p:txBody>
          <a:bodyPr wrap="square">
            <a:spAutoFit/>
          </a:bodyPr>
          <a:lstStyle/>
          <a:p>
            <a:r>
              <a:rPr lang="en-GB" sz="3600" dirty="0">
                <a:latin typeface="Times New Roman" panose="02020603050405020304" pitchFamily="18" charset="0"/>
                <a:cs typeface="Times New Roman" panose="02020603050405020304" pitchFamily="18" charset="0"/>
              </a:rPr>
              <a:t>Martin Feldstein, </a:t>
            </a:r>
            <a:r>
              <a:rPr lang="en-GB" sz="3600" i="1" dirty="0">
                <a:latin typeface="Times New Roman" panose="02020603050405020304" pitchFamily="18" charset="0"/>
                <a:cs typeface="Times New Roman" panose="02020603050405020304" pitchFamily="18" charset="0"/>
              </a:rPr>
              <a:t>Did wages keep up with productivity? </a:t>
            </a:r>
            <a:r>
              <a:rPr lang="en-GB" sz="3600" dirty="0">
                <a:latin typeface="Times New Roman" panose="02020603050405020304" pitchFamily="18" charset="0"/>
                <a:cs typeface="Times New Roman" panose="02020603050405020304" pitchFamily="18" charset="0"/>
              </a:rPr>
              <a:t>2008.</a:t>
            </a:r>
            <a:endParaRPr lang="en-GB"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442165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8" name="Rectangle 206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UK's Reeves faces pressure to hike taxes again as economy stumbles,  think-tank says | Reuters">
            <a:extLst>
              <a:ext uri="{FF2B5EF4-FFF2-40B4-BE49-F238E27FC236}">
                <a16:creationId xmlns:a16="http://schemas.microsoft.com/office/drawing/2014/main" id="{C0F838DE-47B0-F620-8737-2D9008F31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99" r="12630" b="1672"/>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70" name="Rectangle 2069">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2" name="Rectangle 207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74" name="Rectangle 207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1A4E317-A13F-3FE0-7FCF-F4D894868A28}"/>
              </a:ext>
            </a:extLst>
          </p:cNvPr>
          <p:cNvSpPr txBox="1"/>
          <p:nvPr/>
        </p:nvSpPr>
        <p:spPr>
          <a:xfrm>
            <a:off x="864802" y="2718054"/>
            <a:ext cx="5315331" cy="3207258"/>
          </a:xfrm>
          <a:prstGeom prst="rect">
            <a:avLst/>
          </a:prstGeom>
        </p:spPr>
        <p:txBody>
          <a:bodyPr vert="horz" lIns="91440" tIns="45720" rIns="91440" bIns="45720" rtlCol="0" anchor="t">
            <a:normAutofit/>
          </a:bodyPr>
          <a:lstStyle/>
          <a:p>
            <a:pPr>
              <a:lnSpc>
                <a:spcPct val="90000"/>
              </a:lnSpc>
              <a:spcAft>
                <a:spcPts val="600"/>
              </a:spcAft>
            </a:pPr>
            <a:r>
              <a:rPr lang="en-US" sz="3200" b="0" i="0" dirty="0">
                <a:solidFill>
                  <a:schemeClr val="bg1"/>
                </a:solidFill>
                <a:effectLst/>
              </a:rPr>
              <a:t>At root, productivity remains the key medium term determinant of wages. It is the collapse in our productivity growth which explains our wage stagnation.</a:t>
            </a:r>
            <a:endParaRPr lang="en-US" sz="3200" dirty="0">
              <a:solidFill>
                <a:schemeClr val="bg1"/>
              </a:solidFill>
            </a:endParaRPr>
          </a:p>
        </p:txBody>
      </p:sp>
      <p:sp>
        <p:nvSpPr>
          <p:cNvPr id="7" name="TextBox 6">
            <a:extLst>
              <a:ext uri="{FF2B5EF4-FFF2-40B4-BE49-F238E27FC236}">
                <a16:creationId xmlns:a16="http://schemas.microsoft.com/office/drawing/2014/main" id="{6A7168FB-A9AC-AEC9-E802-63D3AC67A476}"/>
              </a:ext>
            </a:extLst>
          </p:cNvPr>
          <p:cNvSpPr txBox="1"/>
          <p:nvPr/>
        </p:nvSpPr>
        <p:spPr>
          <a:xfrm>
            <a:off x="354737" y="2527350"/>
            <a:ext cx="6432550" cy="1015663"/>
          </a:xfrm>
          <a:prstGeom prst="rect">
            <a:avLst/>
          </a:prstGeom>
          <a:noFill/>
        </p:spPr>
        <p:txBody>
          <a:bodyPr wrap="square">
            <a:spAutoFit/>
          </a:bodyPr>
          <a:lstStyle/>
          <a:p>
            <a:r>
              <a:rPr lang="en-GB" sz="6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GB" sz="6000" dirty="0">
              <a:solidFill>
                <a:schemeClr val="bg1"/>
              </a:solidFill>
            </a:endParaRPr>
          </a:p>
        </p:txBody>
      </p:sp>
      <p:sp>
        <p:nvSpPr>
          <p:cNvPr id="8" name="TextBox 7">
            <a:extLst>
              <a:ext uri="{FF2B5EF4-FFF2-40B4-BE49-F238E27FC236}">
                <a16:creationId xmlns:a16="http://schemas.microsoft.com/office/drawing/2014/main" id="{E03CAB75-4540-3CB7-58AD-CB536A1152E3}"/>
              </a:ext>
            </a:extLst>
          </p:cNvPr>
          <p:cNvSpPr txBox="1"/>
          <p:nvPr/>
        </p:nvSpPr>
        <p:spPr>
          <a:xfrm>
            <a:off x="424815" y="1920255"/>
            <a:ext cx="5233035" cy="523220"/>
          </a:xfrm>
          <a:prstGeom prst="rect">
            <a:avLst/>
          </a:prstGeom>
          <a:noFill/>
        </p:spPr>
        <p:txBody>
          <a:bodyPr wrap="square">
            <a:spAutoFit/>
          </a:bodyPr>
          <a:lstStyle/>
          <a:p>
            <a:pPr>
              <a:spcAft>
                <a:spcPts val="400"/>
              </a:spcAft>
            </a:pPr>
            <a:r>
              <a:rPr lang="en-GB" sz="2800" kern="1400" spc="-5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Rachel Reeves, </a:t>
            </a:r>
            <a:r>
              <a:rPr lang="en-GB" sz="2800" i="1" kern="1400" spc="-5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Mais Lecture</a:t>
            </a:r>
            <a:r>
              <a:rPr lang="en-GB" sz="2800" kern="1400" spc="-5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2024</a:t>
            </a:r>
          </a:p>
        </p:txBody>
      </p:sp>
    </p:spTree>
    <p:extLst>
      <p:ext uri="{BB962C8B-B14F-4D97-AF65-F5344CB8AC3E}">
        <p14:creationId xmlns:p14="http://schemas.microsoft.com/office/powerpoint/2010/main" val="236323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18280-5BE1-F107-5D12-0E4C122D7A66}"/>
              </a:ext>
            </a:extLst>
          </p:cNvPr>
          <p:cNvSpPr>
            <a:spLocks noGrp="1"/>
          </p:cNvSpPr>
          <p:nvPr>
            <p:ph type="title"/>
          </p:nvPr>
        </p:nvSpPr>
        <p:spPr>
          <a:xfrm>
            <a:off x="373856" y="575470"/>
            <a:ext cx="5988844" cy="1643856"/>
          </a:xfrm>
        </p:spPr>
        <p:txBody>
          <a:bodyPr>
            <a:noAutofit/>
          </a:bodyPr>
          <a:lstStyle/>
          <a:p>
            <a:r>
              <a:rPr lang="en-GB" sz="4800" b="1" dirty="0"/>
              <a:t>The ‘coupled’, or ‘linked’, view of wages and productivity</a:t>
            </a:r>
          </a:p>
        </p:txBody>
      </p:sp>
      <p:sp>
        <p:nvSpPr>
          <p:cNvPr id="4" name="Title 1">
            <a:extLst>
              <a:ext uri="{FF2B5EF4-FFF2-40B4-BE49-F238E27FC236}">
                <a16:creationId xmlns:a16="http://schemas.microsoft.com/office/drawing/2014/main" id="{615F3A23-767E-5AD0-07AC-C724B1B4F9B2}"/>
              </a:ext>
            </a:extLst>
          </p:cNvPr>
          <p:cNvSpPr txBox="1">
            <a:spLocks/>
          </p:cNvSpPr>
          <p:nvPr/>
        </p:nvSpPr>
        <p:spPr>
          <a:xfrm>
            <a:off x="373856" y="2442369"/>
            <a:ext cx="5988844" cy="16438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sz="3600" dirty="0">
                <a:latin typeface="Aptos Display" panose="020B0004020202020204" pitchFamily="34" charset="0"/>
              </a:rPr>
              <a:t>In other words, a rise in productivity will lead to a rise in wages.</a:t>
            </a:r>
          </a:p>
        </p:txBody>
      </p:sp>
      <p:sp>
        <p:nvSpPr>
          <p:cNvPr id="5" name="Title 1">
            <a:extLst>
              <a:ext uri="{FF2B5EF4-FFF2-40B4-BE49-F238E27FC236}">
                <a16:creationId xmlns:a16="http://schemas.microsoft.com/office/drawing/2014/main" id="{74B7D7B1-7387-5F4B-AB81-A261945E157B}"/>
              </a:ext>
            </a:extLst>
          </p:cNvPr>
          <p:cNvSpPr txBox="1">
            <a:spLocks/>
          </p:cNvSpPr>
          <p:nvPr/>
        </p:nvSpPr>
        <p:spPr>
          <a:xfrm>
            <a:off x="1610915" y="4981575"/>
            <a:ext cx="8970169" cy="16438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5400" dirty="0"/>
              <a:t>On the other hand, we have:</a:t>
            </a:r>
          </a:p>
        </p:txBody>
      </p:sp>
      <p:grpSp>
        <p:nvGrpSpPr>
          <p:cNvPr id="6" name="Group 5">
            <a:extLst>
              <a:ext uri="{FF2B5EF4-FFF2-40B4-BE49-F238E27FC236}">
                <a16:creationId xmlns:a16="http://schemas.microsoft.com/office/drawing/2014/main" id="{3DABAD38-BD14-DE4A-5891-2C6C734FF830}"/>
              </a:ext>
            </a:extLst>
          </p:cNvPr>
          <p:cNvGrpSpPr/>
          <p:nvPr/>
        </p:nvGrpSpPr>
        <p:grpSpPr>
          <a:xfrm>
            <a:off x="6768332" y="735807"/>
            <a:ext cx="5049812" cy="4178298"/>
            <a:chOff x="6768332" y="392907"/>
            <a:chExt cx="5049812" cy="4178298"/>
          </a:xfrm>
        </p:grpSpPr>
        <p:pic>
          <p:nvPicPr>
            <p:cNvPr id="5122" name="Picture 2" descr="Rachel Reeves's tax raid to blow £57bn black hole in Britain's finances">
              <a:extLst>
                <a:ext uri="{FF2B5EF4-FFF2-40B4-BE49-F238E27FC236}">
                  <a16:creationId xmlns:a16="http://schemas.microsoft.com/office/drawing/2014/main" id="{A62F3340-4D70-5E52-D429-6524922396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156" t="3250" r="21094" b="13500"/>
            <a:stretch/>
          </p:blipFill>
          <p:spPr bwMode="auto">
            <a:xfrm>
              <a:off x="9101957" y="392907"/>
              <a:ext cx="2500528" cy="221456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aul Krugman - Stone Center on Socio-Economic Inequality">
              <a:extLst>
                <a:ext uri="{FF2B5EF4-FFF2-40B4-BE49-F238E27FC236}">
                  <a16:creationId xmlns:a16="http://schemas.microsoft.com/office/drawing/2014/main" id="{7DC349C9-E1B0-2BF4-9B0D-4739F8D3C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8332" y="392907"/>
              <a:ext cx="2137543" cy="296703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nstitute Professor Emeritus Robert Solow, pathbreaking economist, dies at  age 99 | MIT News | Massachusetts Institute of Technology">
              <a:extLst>
                <a:ext uri="{FF2B5EF4-FFF2-40B4-BE49-F238E27FC236}">
                  <a16:creationId xmlns:a16="http://schemas.microsoft.com/office/drawing/2014/main" id="{979BFD89-A419-D9AB-080C-0AA97EE4E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3994" y="2755105"/>
              <a:ext cx="2724150" cy="18161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69192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3110327-CA9A-AD5E-1B01-DD849DCE1E29}"/>
              </a:ext>
            </a:extLst>
          </p:cNvPr>
          <p:cNvGrpSpPr/>
          <p:nvPr/>
        </p:nvGrpSpPr>
        <p:grpSpPr>
          <a:xfrm>
            <a:off x="2171700" y="714375"/>
            <a:ext cx="12192000" cy="5719762"/>
            <a:chOff x="0" y="495300"/>
            <a:chExt cx="12192000" cy="5719762"/>
          </a:xfrm>
        </p:grpSpPr>
        <p:sp>
          <p:nvSpPr>
            <p:cNvPr id="5" name="TextBox 4">
              <a:extLst>
                <a:ext uri="{FF2B5EF4-FFF2-40B4-BE49-F238E27FC236}">
                  <a16:creationId xmlns:a16="http://schemas.microsoft.com/office/drawing/2014/main" id="{D6EDF0EF-61D3-3047-7E5F-1FE8B1DC488B}"/>
                </a:ext>
              </a:extLst>
            </p:cNvPr>
            <p:cNvSpPr txBox="1"/>
            <p:nvPr/>
          </p:nvSpPr>
          <p:spPr>
            <a:xfrm>
              <a:off x="0" y="495300"/>
              <a:ext cx="12192000" cy="646331"/>
            </a:xfrm>
            <a:prstGeom prst="rect">
              <a:avLst/>
            </a:prstGeom>
            <a:noFill/>
          </p:spPr>
          <p:txBody>
            <a:bodyPr wrap="square">
              <a:spAutoFit/>
            </a:bodyPr>
            <a:lstStyle/>
            <a:p>
              <a:pPr algn="ctr" fontAlgn="base"/>
              <a:r>
                <a:rPr lang="en-GB" sz="3600" b="1" i="0" dirty="0">
                  <a:solidFill>
                    <a:srgbClr val="333333"/>
                  </a:solidFill>
                  <a:effectLst/>
                  <a:latin typeface="Times New Roman" panose="02020603050405020304" pitchFamily="18" charset="0"/>
                  <a:cs typeface="Times New Roman" panose="02020603050405020304" pitchFamily="18" charset="0"/>
                </a:rPr>
                <a:t>The Productivity–Pay Gap</a:t>
              </a:r>
            </a:p>
          </p:txBody>
        </p:sp>
        <p:pic>
          <p:nvPicPr>
            <p:cNvPr id="7" name="Picture 6">
              <a:extLst>
                <a:ext uri="{FF2B5EF4-FFF2-40B4-BE49-F238E27FC236}">
                  <a16:creationId xmlns:a16="http://schemas.microsoft.com/office/drawing/2014/main" id="{201D1930-5015-BB70-A978-93B7CAFE062E}"/>
                </a:ext>
              </a:extLst>
            </p:cNvPr>
            <p:cNvPicPr>
              <a:picLocks noChangeAspect="1"/>
            </p:cNvPicPr>
            <p:nvPr/>
          </p:nvPicPr>
          <p:blipFill>
            <a:blip r:embed="rId2"/>
            <a:stretch>
              <a:fillRect/>
            </a:stretch>
          </p:blipFill>
          <p:spPr>
            <a:xfrm>
              <a:off x="3024187" y="1633537"/>
              <a:ext cx="6143625" cy="4581525"/>
            </a:xfrm>
            <a:prstGeom prst="rect">
              <a:avLst/>
            </a:prstGeom>
          </p:spPr>
        </p:pic>
      </p:grpSp>
      <p:sp>
        <p:nvSpPr>
          <p:cNvPr id="9" name="Rectangle 8">
            <a:extLst>
              <a:ext uri="{FF2B5EF4-FFF2-40B4-BE49-F238E27FC236}">
                <a16:creationId xmlns:a16="http://schemas.microsoft.com/office/drawing/2014/main" id="{1999ACAC-681D-28F7-DF6E-E414345534B5}"/>
              </a:ext>
            </a:extLst>
          </p:cNvPr>
          <p:cNvSpPr/>
          <p:nvPr/>
        </p:nvSpPr>
        <p:spPr>
          <a:xfrm>
            <a:off x="852488" y="2930702"/>
            <a:ext cx="4233863" cy="338852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fontAlgn="base">
              <a:buNone/>
            </a:pPr>
            <a:r>
              <a:rPr lang="en-GB" sz="3200" b="1" i="0" dirty="0">
                <a:solidFill>
                  <a:srgbClr val="333333"/>
                </a:solidFill>
                <a:effectLst/>
                <a:latin typeface="Times New Roman" panose="02020603050405020304" pitchFamily="18" charset="0"/>
                <a:cs typeface="Times New Roman" panose="02020603050405020304" pitchFamily="18" charset="0"/>
              </a:rPr>
              <a:t>Understanding the Historic Divergence Between Productivity and a Typical Worker’s Pay</a:t>
            </a:r>
          </a:p>
          <a:p>
            <a:pPr algn="l" fontAlgn="base">
              <a:buNone/>
            </a:pPr>
            <a:r>
              <a:rPr lang="en-GB" b="1" i="0" u="none" strike="noStrike" dirty="0">
                <a:solidFill>
                  <a:srgbClr val="333333"/>
                </a:solidFill>
                <a:effectLst/>
                <a:latin typeface="Arial" panose="020B0604020202020204" pitchFamily="34" charset="0"/>
                <a:cs typeface="Arial" panose="020B0604020202020204" pitchFamily="34" charset="0"/>
              </a:rPr>
              <a:t>Report</a:t>
            </a:r>
            <a:r>
              <a:rPr lang="en-GB" b="0" i="0" dirty="0">
                <a:solidFill>
                  <a:srgbClr val="333333"/>
                </a:solidFill>
                <a:effectLst/>
                <a:latin typeface="Arial" panose="020B0604020202020204" pitchFamily="34" charset="0"/>
                <a:cs typeface="Arial" panose="020B0604020202020204" pitchFamily="34" charset="0"/>
              </a:rPr>
              <a:t> • By </a:t>
            </a:r>
            <a:r>
              <a:rPr lang="en-GB" b="1" i="0" u="none" strike="noStrike" dirty="0">
                <a:solidFill>
                  <a:srgbClr val="BE1E2E"/>
                </a:solidFill>
                <a:effectLst/>
                <a:latin typeface="Arial" panose="020B0604020202020204" pitchFamily="34" charset="0"/>
                <a:cs typeface="Arial" panose="020B0604020202020204" pitchFamily="34" charset="0"/>
              </a:rPr>
              <a:t>Josh Bivens</a:t>
            </a:r>
            <a:r>
              <a:rPr lang="en-GB" b="0" i="0" dirty="0">
                <a:solidFill>
                  <a:srgbClr val="333333"/>
                </a:solidFill>
                <a:effectLst/>
                <a:latin typeface="Arial" panose="020B0604020202020204" pitchFamily="34" charset="0"/>
                <a:cs typeface="Arial" panose="020B0604020202020204" pitchFamily="34" charset="0"/>
              </a:rPr>
              <a:t> and </a:t>
            </a:r>
            <a:r>
              <a:rPr lang="en-GB" b="1" i="0" u="none" strike="noStrike" dirty="0">
                <a:solidFill>
                  <a:srgbClr val="BE1E2E"/>
                </a:solidFill>
                <a:effectLst/>
                <a:latin typeface="Arial" panose="020B0604020202020204" pitchFamily="34" charset="0"/>
                <a:cs typeface="Arial" panose="020B0604020202020204" pitchFamily="34" charset="0"/>
              </a:rPr>
              <a:t>Lawrence Mishel</a:t>
            </a:r>
            <a:r>
              <a:rPr lang="en-GB" b="0" i="0" dirty="0">
                <a:solidFill>
                  <a:srgbClr val="333333"/>
                </a:solidFill>
                <a:effectLst/>
                <a:latin typeface="Arial" panose="020B0604020202020204" pitchFamily="34" charset="0"/>
                <a:cs typeface="Arial" panose="020B0604020202020204" pitchFamily="34" charset="0"/>
              </a:rPr>
              <a:t> • September 2, 2015</a:t>
            </a:r>
            <a:endParaRPr lang="en-GB" b="1" i="0" dirty="0">
              <a:solidFill>
                <a:srgbClr val="333333"/>
              </a:solidFill>
              <a:effectLst/>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744BBDBD-5489-372D-90E8-65B2056F89E3}"/>
              </a:ext>
            </a:extLst>
          </p:cNvPr>
          <p:cNvSpPr>
            <a:spLocks noGrp="1"/>
          </p:cNvSpPr>
          <p:nvPr>
            <p:ph type="title"/>
          </p:nvPr>
        </p:nvSpPr>
        <p:spPr>
          <a:xfrm>
            <a:off x="283368" y="538778"/>
            <a:ext cx="4912519" cy="1643856"/>
          </a:xfrm>
        </p:spPr>
        <p:txBody>
          <a:bodyPr>
            <a:noAutofit/>
          </a:bodyPr>
          <a:lstStyle/>
          <a:p>
            <a:r>
              <a:rPr lang="en-GB" b="1" dirty="0"/>
              <a:t>… the ‘decoupled’, or ‘delinked’, view of wages and productivity</a:t>
            </a:r>
          </a:p>
        </p:txBody>
      </p:sp>
    </p:spTree>
    <p:extLst>
      <p:ext uri="{BB962C8B-B14F-4D97-AF65-F5344CB8AC3E}">
        <p14:creationId xmlns:p14="http://schemas.microsoft.com/office/powerpoint/2010/main" val="115942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C8B72B-FD95-CD45-D23E-D72383AFA5DE}"/>
            </a:ext>
          </a:extLst>
        </p:cNvPr>
        <p:cNvGrpSpPr/>
        <p:nvPr/>
      </p:nvGrpSpPr>
      <p:grpSpPr>
        <a:xfrm>
          <a:off x="0" y="0"/>
          <a:ext cx="0" cy="0"/>
          <a:chOff x="0" y="0"/>
          <a:chExt cx="0" cy="0"/>
        </a:xfrm>
      </p:grpSpPr>
      <p:sp useBgFill="1">
        <p:nvSpPr>
          <p:cNvPr id="2068" name="Rectangle 2067">
            <a:extLst>
              <a:ext uri="{FF2B5EF4-FFF2-40B4-BE49-F238E27FC236}">
                <a16:creationId xmlns:a16="http://schemas.microsoft.com/office/drawing/2014/main" id="{A6101717-4C65-DF6D-90CF-BB6E9C023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 name="Picture 2" descr="Biden is skipping a Super Bowl interview for the second year in a row. It's  part of a larger media strategy | CNN Business">
            <a:extLst>
              <a:ext uri="{FF2B5EF4-FFF2-40B4-BE49-F238E27FC236}">
                <a16:creationId xmlns:a16="http://schemas.microsoft.com/office/drawing/2014/main" id="{564E7618-C0EF-A62B-3493-CC50D1D6F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688"/>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70" name="Rectangle 2069">
            <a:extLst>
              <a:ext uri="{FF2B5EF4-FFF2-40B4-BE49-F238E27FC236}">
                <a16:creationId xmlns:a16="http://schemas.microsoft.com/office/drawing/2014/main" id="{B5BEE6B4-8E5C-91CF-BC75-1DED100EA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072" name="Rectangle 2071">
            <a:extLst>
              <a:ext uri="{FF2B5EF4-FFF2-40B4-BE49-F238E27FC236}">
                <a16:creationId xmlns:a16="http://schemas.microsoft.com/office/drawing/2014/main" id="{46A3302A-85B6-C410-5AD1-4B61F0796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4" name="Rectangle 2073">
            <a:extLst>
              <a:ext uri="{FF2B5EF4-FFF2-40B4-BE49-F238E27FC236}">
                <a16:creationId xmlns:a16="http://schemas.microsoft.com/office/drawing/2014/main" id="{6C9E9C1A-F103-635D-8171-B4EAD5961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8AE2DD11-EAAE-99BD-DAA2-66F16DD2E416}"/>
              </a:ext>
            </a:extLst>
          </p:cNvPr>
          <p:cNvGrpSpPr/>
          <p:nvPr/>
        </p:nvGrpSpPr>
        <p:grpSpPr>
          <a:xfrm>
            <a:off x="354737" y="2527350"/>
            <a:ext cx="6432550" cy="3397962"/>
            <a:chOff x="354737" y="2527350"/>
            <a:chExt cx="6432550" cy="3397962"/>
          </a:xfrm>
        </p:grpSpPr>
        <p:sp>
          <p:nvSpPr>
            <p:cNvPr id="5" name="TextBox 4">
              <a:extLst>
                <a:ext uri="{FF2B5EF4-FFF2-40B4-BE49-F238E27FC236}">
                  <a16:creationId xmlns:a16="http://schemas.microsoft.com/office/drawing/2014/main" id="{8B9F0573-4F99-918B-2AC2-8EF6E6B313F5}"/>
                </a:ext>
              </a:extLst>
            </p:cNvPr>
            <p:cNvSpPr txBox="1"/>
            <p:nvPr/>
          </p:nvSpPr>
          <p:spPr>
            <a:xfrm>
              <a:off x="864802" y="2718054"/>
              <a:ext cx="5315331" cy="3207258"/>
            </a:xfrm>
            <a:prstGeom prst="rect">
              <a:avLst/>
            </a:prstGeom>
          </p:spPr>
          <p:txBody>
            <a:bodyPr vert="horz" lIns="91440" tIns="45720" rIns="91440" bIns="45720" rtlCol="0" anchor="t">
              <a:normAutofit fontScale="85000" lnSpcReduction="10000"/>
            </a:bodyPr>
            <a:lstStyle/>
            <a:p>
              <a:pPr>
                <a:lnSpc>
                  <a:spcPct val="90000"/>
                </a:lnSpc>
                <a:spcAft>
                  <a:spcPts val="600"/>
                </a:spcAft>
              </a:pPr>
              <a:r>
                <a:rPr lang="en-US" sz="3200" dirty="0">
                  <a:solidFill>
                    <a:schemeClr val="bg1"/>
                  </a:solidFill>
                </a:rPr>
                <a:t>[…] </a:t>
              </a:r>
              <a:r>
                <a:rPr lang="en-US" sz="3200" b="1" dirty="0">
                  <a:solidFill>
                    <a:schemeClr val="bg1"/>
                  </a:solidFill>
                </a:rPr>
                <a:t>and then along came 1979 and everything began to change. Productivity in the country has grown almost four times faster than pay since 1979. </a:t>
              </a:r>
              <a:r>
                <a:rPr lang="en-US" sz="3200" dirty="0">
                  <a:solidFill>
                    <a:schemeClr val="bg1"/>
                  </a:solidFill>
                </a:rPr>
                <a:t>That means that workers have been giving much more to their employers’ bottom lines than they’ve gotten back in their pay-checks.</a:t>
              </a:r>
            </a:p>
          </p:txBody>
        </p:sp>
        <p:sp>
          <p:nvSpPr>
            <p:cNvPr id="7" name="TextBox 6">
              <a:extLst>
                <a:ext uri="{FF2B5EF4-FFF2-40B4-BE49-F238E27FC236}">
                  <a16:creationId xmlns:a16="http://schemas.microsoft.com/office/drawing/2014/main" id="{6177BF99-D927-3EC1-BFEC-8D358BB91281}"/>
                </a:ext>
              </a:extLst>
            </p:cNvPr>
            <p:cNvSpPr txBox="1"/>
            <p:nvPr/>
          </p:nvSpPr>
          <p:spPr>
            <a:xfrm>
              <a:off x="354737" y="2527350"/>
              <a:ext cx="6432550"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0" b="1" i="0" u="none" strike="noStrike" kern="1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GB" sz="60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sp>
        <p:nvSpPr>
          <p:cNvPr id="8" name="TextBox 7">
            <a:extLst>
              <a:ext uri="{FF2B5EF4-FFF2-40B4-BE49-F238E27FC236}">
                <a16:creationId xmlns:a16="http://schemas.microsoft.com/office/drawing/2014/main" id="{07932BB8-379A-DFE0-6C6B-974FD4324531}"/>
              </a:ext>
            </a:extLst>
          </p:cNvPr>
          <p:cNvSpPr txBox="1"/>
          <p:nvPr/>
        </p:nvSpPr>
        <p:spPr>
          <a:xfrm>
            <a:off x="354737" y="1843656"/>
            <a:ext cx="523303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GB" sz="3600" b="0" i="0" u="none" strike="noStrike" kern="1400" cap="none" spc="-5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Joe Biden, 2024</a:t>
            </a:r>
          </a:p>
        </p:txBody>
      </p:sp>
    </p:spTree>
    <p:extLst>
      <p:ext uri="{BB962C8B-B14F-4D97-AF65-F5344CB8AC3E}">
        <p14:creationId xmlns:p14="http://schemas.microsoft.com/office/powerpoint/2010/main" val="4149724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3050EF-5A47-0EF3-86B4-D6105DF6CFA3}"/>
              </a:ext>
            </a:extLst>
          </p:cNvPr>
          <p:cNvSpPr txBox="1"/>
          <p:nvPr/>
        </p:nvSpPr>
        <p:spPr>
          <a:xfrm>
            <a:off x="142874" y="66675"/>
            <a:ext cx="7762875" cy="1815882"/>
          </a:xfrm>
          <a:prstGeom prst="rect">
            <a:avLst/>
          </a:prstGeom>
          <a:noFill/>
        </p:spPr>
        <p:txBody>
          <a:bodyPr wrap="square" rtlCol="0">
            <a:spAutoFit/>
          </a:bodyPr>
          <a:lstStyle/>
          <a:p>
            <a:r>
              <a:rPr lang="en-GB" sz="2800" b="1" dirty="0"/>
              <a:t>In the academic world, the topic is not without strong debate. However, to properly engage with the literature, a clarification of terms is first necessary.</a:t>
            </a:r>
          </a:p>
        </p:txBody>
      </p:sp>
      <p:sp>
        <p:nvSpPr>
          <p:cNvPr id="5" name="TextBox 4">
            <a:extLst>
              <a:ext uri="{FF2B5EF4-FFF2-40B4-BE49-F238E27FC236}">
                <a16:creationId xmlns:a16="http://schemas.microsoft.com/office/drawing/2014/main" id="{EBF65164-26B5-1ED3-BD5C-7AC9991F1C6F}"/>
              </a:ext>
            </a:extLst>
          </p:cNvPr>
          <p:cNvSpPr txBox="1"/>
          <p:nvPr/>
        </p:nvSpPr>
        <p:spPr>
          <a:xfrm>
            <a:off x="2475309" y="2746375"/>
            <a:ext cx="7241382" cy="1569660"/>
          </a:xfrm>
          <a:prstGeom prst="rect">
            <a:avLst/>
          </a:prstGeom>
          <a:noFill/>
        </p:spPr>
        <p:txBody>
          <a:bodyPr wrap="square" rtlCol="0">
            <a:spAutoFit/>
          </a:bodyPr>
          <a:lstStyle/>
          <a:p>
            <a:pPr algn="ctr"/>
            <a:r>
              <a:rPr lang="en-GB" sz="4800" dirty="0"/>
              <a:t>First: what is meant by “pay”?</a:t>
            </a:r>
          </a:p>
        </p:txBody>
      </p:sp>
    </p:spTree>
    <p:extLst>
      <p:ext uri="{BB962C8B-B14F-4D97-AF65-F5344CB8AC3E}">
        <p14:creationId xmlns:p14="http://schemas.microsoft.com/office/powerpoint/2010/main" val="2200328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4349</TotalTime>
  <Words>2398</Words>
  <Application>Microsoft Office PowerPoint</Application>
  <PresentationFormat>Widescreen</PresentationFormat>
  <Paragraphs>237</Paragraphs>
  <Slides>44</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Aptos</vt:lpstr>
      <vt:lpstr>Aptos Display</vt:lpstr>
      <vt:lpstr>Arial</vt:lpstr>
      <vt:lpstr>Calibri</vt:lpstr>
      <vt:lpstr>Calibri Light</vt:lpstr>
      <vt:lpstr>Cambria Math</vt:lpstr>
      <vt:lpstr>inherit</vt:lpstr>
      <vt:lpstr>proxima-nova</vt:lpstr>
      <vt:lpstr>Times New Roman</vt:lpstr>
      <vt:lpstr>Office Theme</vt:lpstr>
      <vt:lpstr>PowerPoint Presentation</vt:lpstr>
      <vt:lpstr>PowerPoint Presentation</vt:lpstr>
      <vt:lpstr>PowerPoint Presentation</vt:lpstr>
      <vt:lpstr>Solow’s Growth Model</vt:lpstr>
      <vt:lpstr>PowerPoint Presentation</vt:lpstr>
      <vt:lpstr>The ‘coupled’, or ‘linked’, view of wages and productivity</vt:lpstr>
      <vt:lpstr>… the ‘decoupled’, or ‘delinked’, view of wages and productivity</vt:lpstr>
      <vt:lpstr>PowerPoint Presentation</vt:lpstr>
      <vt:lpstr>PowerPoint Presentation</vt:lpstr>
      <vt:lpstr>PowerPoint Presentation</vt:lpstr>
      <vt:lpstr>PowerPoint Presentation</vt:lpstr>
      <vt:lpstr>PowerPoint Presentation</vt:lpstr>
      <vt:lpstr>PowerPoint Presentation</vt:lpstr>
      <vt:lpstr>Recall this graph – what is meant by “typical worker’s pay”?</vt:lpstr>
      <vt:lpstr>PowerPoint Presentation</vt:lpstr>
      <vt:lpstr>This study will not restrict its investigation to one income measurement.</vt:lpstr>
      <vt:lpstr>The state of productivity-pay divergence in the UK</vt:lpstr>
      <vt:lpstr>The state of productivity-pay divergence in the UK</vt:lpstr>
      <vt:lpstr>There is clearly heterogeneity.</vt:lpstr>
      <vt:lpstr>Pessoa &amp; Van Reenen, 2013. Decoupling of Wage Growth and Productivity Growth? Myth and Reality</vt:lpstr>
      <vt:lpstr>Pessoa &amp; Van Reenen, 2013. p. 15, fig. 6</vt:lpstr>
      <vt:lpstr>PowerPoint Presentation</vt:lpstr>
      <vt:lpstr>Ciarli, Di Ubaldo &amp; Savona, 2021. The weak link between productivity and wages in London</vt:lpstr>
      <vt:lpstr>Combined, this evidence indicates strong decoupling between median wages and productivity. Average wages and ATLC fare better, but this appears to be indicative of rising inequality and stagnating living standards rather than anything positive.</vt:lpstr>
      <vt:lpstr>However, the debate is far from settled. There are methodological issues with these studies that I have identified which complicate their conclusions. When combined with other, similar studies from the US, a gap is clearly identified where some novel analysis could be of major benefit.</vt:lpstr>
      <vt:lpstr>Pessoa &amp; Van Reenen, 2013. Decoupling of Wage Growth and Productivity Growth? Myth and Reality  </vt:lpstr>
      <vt:lpstr>Ciarli, Salgado &amp; Savona, 2018. Do Low-Wage Workers Benefit from Productivity Growth?  </vt:lpstr>
      <vt:lpstr>How can these problems be remedied for fuller analysis?</vt:lpstr>
      <vt:lpstr>Findings</vt:lpstr>
      <vt:lpstr>Brocek (2019) approaches a good level of analysis, however there are still problems.</vt:lpstr>
      <vt:lpstr>Empirical Strategy</vt:lpstr>
      <vt:lpstr>Why might lagged effects be important?</vt:lpstr>
      <vt:lpstr>Which variables need to be controlled for?</vt:lpstr>
      <vt:lpstr>Baseline Model</vt:lpstr>
      <vt:lpstr>Accounting for lagged effects</vt:lpstr>
      <vt:lpstr>Data</vt:lpstr>
      <vt:lpstr>Data</vt:lpstr>
      <vt:lpstr>Specifications recap</vt:lpstr>
      <vt:lpstr>Results – Baseline </vt:lpstr>
      <vt:lpstr>Results – Alternate Specifications</vt:lpstr>
      <vt:lpstr>Main Findings</vt:lpstr>
      <vt:lpstr>Main Findings</vt:lpstr>
      <vt:lpstr>Policy Implications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Diogo Trindade Ferreira [pr22dtf]</dc:creator>
  <cp:lastModifiedBy>Diogo Trindade Ferreira [pr22dtf]</cp:lastModifiedBy>
  <cp:revision>6</cp:revision>
  <dcterms:created xsi:type="dcterms:W3CDTF">2025-05-10T19:33:00Z</dcterms:created>
  <dcterms:modified xsi:type="dcterms:W3CDTF">2025-05-14T14:55:56Z</dcterms:modified>
</cp:coreProperties>
</file>